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0" r:id="rId3"/>
  </p:sldMasterIdLst>
  <p:notesMasterIdLst>
    <p:notesMasterId r:id="rId5"/>
  </p:notesMasterIdLst>
  <p:sldIdLst>
    <p:sldId id="256" r:id="rId4"/>
    <p:sldId id="257" r:id="rId6"/>
    <p:sldId id="261" r:id="rId7"/>
    <p:sldId id="258" r:id="rId8"/>
    <p:sldId id="259" r:id="rId9"/>
    <p:sldId id="260" r:id="rId10"/>
    <p:sldId id="274" r:id="rId11"/>
    <p:sldId id="262" r:id="rId12"/>
    <p:sldId id="263" r:id="rId13"/>
    <p:sldId id="266" r:id="rId14"/>
    <p:sldId id="268" r:id="rId15"/>
    <p:sldId id="269" r:id="rId16"/>
    <p:sldId id="270" r:id="rId17"/>
    <p:sldId id="272" r:id="rId18"/>
    <p:sldId id="273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68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用这一页先告诉听众：Gillespie不是一个新的ODE求解器，而是用来生成随机反应轨迹的算法。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hatGPT Image Jul 24, 2026 at 03_10_15 PM"/>
          <p:cNvPicPr>
            <a:picLocks noChangeAspect="1"/>
          </p:cNvPicPr>
          <p:nvPr/>
        </p:nvPicPr>
        <p:blipFill>
          <a:blip r:embed="rId1">
            <a:alphaModFix amt="30000"/>
          </a:blip>
          <a:srcRect l="10829" r="855" b="10884"/>
          <a:stretch>
            <a:fillRect/>
          </a:stretch>
        </p:blipFill>
        <p:spPr>
          <a:xfrm>
            <a:off x="635" y="0"/>
            <a:ext cx="12192000" cy="6858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731520" y="1417320"/>
            <a:ext cx="7406640" cy="594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300" b="1" dirty="0">
                <a:solidFill>
                  <a:srgbClr val="19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Gillespie Simulation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777240" y="2148840"/>
            <a:ext cx="758952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8897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From  deterministic ODEs to </a:t>
            </a:r>
            <a:r>
              <a:rPr lang="en-US" sz="2200" b="1" dirty="0">
                <a:solidFill>
                  <a:srgbClr val="18897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  <a:sym typeface="+mn-ea"/>
              </a:rPr>
              <a:t>stochastic reaction events</a:t>
            </a:r>
            <a:endParaRPr lang="en-US" sz="2200" b="1" dirty="0"/>
          </a:p>
        </p:txBody>
      </p:sp>
      <p:sp>
        <p:nvSpPr>
          <p:cNvPr id="4" name="Text 2"/>
          <p:cNvSpPr/>
          <p:nvPr/>
        </p:nvSpPr>
        <p:spPr>
          <a:xfrm>
            <a:off x="777240" y="2710053"/>
            <a:ext cx="768096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5261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tutorial for stochastic chemical kinetics and biological switching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11064240" y="6501384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  <p:sp>
        <p:nvSpPr>
          <p:cNvPr id="9" name="Text 2"/>
          <p:cNvSpPr/>
          <p:nvPr/>
        </p:nvSpPr>
        <p:spPr>
          <a:xfrm>
            <a:off x="777240" y="3650488"/>
            <a:ext cx="768096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p>
            <a:pPr marL="0" indent="0">
              <a:buNone/>
            </a:pPr>
            <a:r>
              <a:rPr lang="en-US" sz="1700" dirty="0">
                <a:solidFill>
                  <a:srgbClr val="5261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TA: Wenqin Zhou</a:t>
            </a:r>
            <a:endParaRPr lang="en-US" sz="1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73952"/>
            <a:ext cx="11201400" cy="0"/>
          </a:xfrm>
          <a:prstGeom prst="line">
            <a:avLst/>
          </a:prstGeom>
          <a:noFill/>
          <a:ln w="10160">
            <a:solidFill>
              <a:srgbClr val="D7DEE8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548640" y="347472"/>
            <a:ext cx="10789920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93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Reusable Gillespie code skeleton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932688"/>
            <a:ext cx="1234440" cy="0"/>
          </a:xfrm>
          <a:prstGeom prst="line">
            <a:avLst/>
          </a:prstGeom>
          <a:noFill/>
          <a:ln w="38100">
            <a:solidFill>
              <a:srgbClr val="188977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1965960" y="850392"/>
            <a:ext cx="950976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2616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any reaction network fits into the same framework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777240" y="1298448"/>
            <a:ext cx="5669280" cy="4343400"/>
          </a:xfrm>
          <a:prstGeom prst="rect">
            <a:avLst/>
          </a:prstGeom>
          <a:solidFill>
            <a:srgbClr val="F8FAFC"/>
          </a:solidFill>
          <a:ln w="11430">
            <a:solidFill>
              <a:srgbClr val="D7DEE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180" dirty="0">
                <a:solidFill>
                  <a:srgbClr val="0F172A"/>
                </a:solidFill>
                <a:latin typeface="Aptos Mono" pitchFamily="34" charset="0"/>
                <a:ea typeface="Aptos Mono" pitchFamily="34" charset="-122"/>
                <a:cs typeface="Aptos Mono" pitchFamily="34" charset="-120"/>
              </a:rPr>
              <a:t>def gillespie(x0, propensities, updates, tmax):</a:t>
            </a:r>
            <a:endParaRPr lang="en-US" sz="1180" dirty="0"/>
          </a:p>
          <a:p>
            <a:pPr marL="0" indent="0">
              <a:buNone/>
            </a:pPr>
            <a:r>
              <a:rPr lang="en-US" sz="1180" dirty="0">
                <a:solidFill>
                  <a:srgbClr val="0F172A"/>
                </a:solidFill>
                <a:latin typeface="Aptos Mono" pitchFamily="34" charset="0"/>
                <a:ea typeface="Aptos Mono" pitchFamily="34" charset="-122"/>
                <a:cs typeface="Aptos Mono" pitchFamily="34" charset="-120"/>
              </a:rPr>
              <a:t>    t, x = 0.0, x0.copy()</a:t>
            </a:r>
            <a:endParaRPr lang="en-US" sz="1180" dirty="0"/>
          </a:p>
          <a:p>
            <a:pPr marL="0" indent="0">
              <a:buNone/>
            </a:pPr>
            <a:r>
              <a:rPr lang="en-US" sz="1180" dirty="0">
                <a:solidFill>
                  <a:srgbClr val="0F172A"/>
                </a:solidFill>
                <a:latin typeface="Aptos Mono" pitchFamily="34" charset="0"/>
                <a:ea typeface="Aptos Mono" pitchFamily="34" charset="-122"/>
                <a:cs typeface="Aptos Mono" pitchFamily="34" charset="-120"/>
              </a:rPr>
              <a:t>    T, X = [t], [x.copy()]</a:t>
            </a:r>
            <a:endParaRPr lang="en-US" sz="1180" dirty="0"/>
          </a:p>
          <a:p>
            <a:pPr marL="0" indent="0">
              <a:buNone/>
            </a:pPr>
            <a:endParaRPr lang="en-US" sz="1180" dirty="0"/>
          </a:p>
          <a:p>
            <a:pPr marL="0" indent="0">
              <a:buNone/>
            </a:pPr>
            <a:r>
              <a:rPr lang="en-US" sz="1180" dirty="0">
                <a:solidFill>
                  <a:srgbClr val="0F172A"/>
                </a:solidFill>
                <a:latin typeface="Aptos Mono" pitchFamily="34" charset="0"/>
                <a:ea typeface="Aptos Mono" pitchFamily="34" charset="-122"/>
                <a:cs typeface="Aptos Mono" pitchFamily="34" charset="-120"/>
              </a:rPr>
              <a:t>    while t &lt; tmax:</a:t>
            </a:r>
            <a:endParaRPr lang="en-US" sz="1180" dirty="0"/>
          </a:p>
          <a:p>
            <a:pPr marL="0" indent="0">
              <a:buNone/>
            </a:pPr>
            <a:r>
              <a:rPr lang="en-US" sz="1180" dirty="0">
                <a:solidFill>
                  <a:srgbClr val="0F172A"/>
                </a:solidFill>
                <a:latin typeface="Aptos Mono" pitchFamily="34" charset="0"/>
                <a:ea typeface="Aptos Mono" pitchFamily="34" charset="-122"/>
                <a:cs typeface="Aptos Mono" pitchFamily="34" charset="-120"/>
              </a:rPr>
              <a:t>        a = np.array([f(x) for f in propensities])</a:t>
            </a:r>
            <a:endParaRPr lang="en-US" sz="1180" dirty="0"/>
          </a:p>
          <a:p>
            <a:pPr marL="0" indent="0">
              <a:buNone/>
            </a:pPr>
            <a:r>
              <a:rPr lang="en-US" sz="1180" dirty="0">
                <a:solidFill>
                  <a:srgbClr val="0F172A"/>
                </a:solidFill>
                <a:latin typeface="Aptos Mono" pitchFamily="34" charset="0"/>
                <a:ea typeface="Aptos Mono" pitchFamily="34" charset="-122"/>
                <a:cs typeface="Aptos Mono" pitchFamily="34" charset="-120"/>
              </a:rPr>
              <a:t>        a0 = a.sum()</a:t>
            </a:r>
            <a:endParaRPr lang="en-US" sz="1180" dirty="0"/>
          </a:p>
          <a:p>
            <a:pPr marL="0" indent="0">
              <a:buNone/>
            </a:pPr>
            <a:r>
              <a:rPr lang="en-US" sz="1180" dirty="0">
                <a:solidFill>
                  <a:srgbClr val="0F172A"/>
                </a:solidFill>
                <a:latin typeface="Aptos Mono" pitchFamily="34" charset="0"/>
                <a:ea typeface="Aptos Mono" pitchFamily="34" charset="-122"/>
                <a:cs typeface="Aptos Mono" pitchFamily="34" charset="-120"/>
              </a:rPr>
              <a:t>        if a0 &lt;= 0: break</a:t>
            </a:r>
            <a:endParaRPr lang="en-US" sz="1180" dirty="0"/>
          </a:p>
          <a:p>
            <a:pPr marL="0" indent="0">
              <a:buNone/>
            </a:pPr>
            <a:endParaRPr lang="en-US" sz="1180" dirty="0"/>
          </a:p>
          <a:p>
            <a:pPr marL="0" indent="0">
              <a:buNone/>
            </a:pPr>
            <a:r>
              <a:rPr lang="en-US" sz="1180" dirty="0">
                <a:solidFill>
                  <a:srgbClr val="0F172A"/>
                </a:solidFill>
                <a:latin typeface="Aptos Mono" pitchFamily="34" charset="0"/>
                <a:ea typeface="Aptos Mono" pitchFamily="34" charset="-122"/>
                <a:cs typeface="Aptos Mono" pitchFamily="34" charset="-120"/>
              </a:rPr>
              <a:t>        tau = -np.log(np.random.rand()) / a0</a:t>
            </a:r>
            <a:endParaRPr lang="en-US" sz="1180" dirty="0"/>
          </a:p>
          <a:p>
            <a:pPr marL="0" indent="0">
              <a:buNone/>
            </a:pPr>
            <a:r>
              <a:rPr lang="en-US" sz="1180" dirty="0">
                <a:solidFill>
                  <a:srgbClr val="0F172A"/>
                </a:solidFill>
                <a:latin typeface="Aptos Mono" pitchFamily="34" charset="0"/>
                <a:ea typeface="Aptos Mono" pitchFamily="34" charset="-122"/>
                <a:cs typeface="Aptos Mono" pitchFamily="34" charset="-120"/>
              </a:rPr>
              <a:t>        mu = np.searchsorted(np.cumsum(a), np.random.rand()*a0)</a:t>
            </a:r>
            <a:endParaRPr lang="en-US" sz="1180" dirty="0"/>
          </a:p>
          <a:p>
            <a:pPr marL="0" indent="0">
              <a:buNone/>
            </a:pPr>
            <a:r>
              <a:rPr lang="en-US" sz="1180" dirty="0">
                <a:solidFill>
                  <a:srgbClr val="0F172A"/>
                </a:solidFill>
                <a:latin typeface="Aptos Mono" pitchFamily="34" charset="0"/>
                <a:ea typeface="Aptos Mono" pitchFamily="34" charset="-122"/>
                <a:cs typeface="Aptos Mono" pitchFamily="34" charset="-120"/>
              </a:rPr>
              <a:t>        t += tau</a:t>
            </a:r>
            <a:endParaRPr lang="en-US" sz="1180" dirty="0"/>
          </a:p>
          <a:p>
            <a:pPr marL="0" indent="0">
              <a:buNone/>
            </a:pPr>
            <a:r>
              <a:rPr lang="en-US" sz="1180" dirty="0">
                <a:solidFill>
                  <a:srgbClr val="0F172A"/>
                </a:solidFill>
                <a:latin typeface="Aptos Mono" pitchFamily="34" charset="0"/>
                <a:ea typeface="Aptos Mono" pitchFamily="34" charset="-122"/>
                <a:cs typeface="Aptos Mono" pitchFamily="34" charset="-120"/>
              </a:rPr>
              <a:t>        x += updates[mu]</a:t>
            </a:r>
            <a:endParaRPr lang="en-US" sz="1180" dirty="0"/>
          </a:p>
          <a:p>
            <a:pPr marL="0" indent="0">
              <a:buNone/>
            </a:pPr>
            <a:r>
              <a:rPr lang="en-US" sz="1180" dirty="0">
                <a:solidFill>
                  <a:srgbClr val="0F172A"/>
                </a:solidFill>
                <a:latin typeface="Aptos Mono" pitchFamily="34" charset="0"/>
                <a:ea typeface="Aptos Mono" pitchFamily="34" charset="-122"/>
                <a:cs typeface="Aptos Mono" pitchFamily="34" charset="-120"/>
              </a:rPr>
              <a:t>        T.append(t); X.append(x.copy())</a:t>
            </a:r>
            <a:endParaRPr lang="en-US" sz="1180" dirty="0"/>
          </a:p>
          <a:p>
            <a:pPr marL="0" indent="0">
              <a:buNone/>
            </a:pPr>
            <a:r>
              <a:rPr lang="en-US" sz="1180" dirty="0">
                <a:solidFill>
                  <a:srgbClr val="0F172A"/>
                </a:solidFill>
                <a:latin typeface="Aptos Mono" pitchFamily="34" charset="0"/>
                <a:ea typeface="Aptos Mono" pitchFamily="34" charset="-122"/>
                <a:cs typeface="Aptos Mono" pitchFamily="34" charset="-120"/>
              </a:rPr>
              <a:t>    return np.array(T), np.array(X)</a:t>
            </a:r>
            <a:endParaRPr lang="en-US" sz="1180" dirty="0"/>
          </a:p>
        </p:txBody>
      </p:sp>
      <p:sp>
        <p:nvSpPr>
          <p:cNvPr id="7" name="Text 5"/>
          <p:cNvSpPr/>
          <p:nvPr/>
        </p:nvSpPr>
        <p:spPr>
          <a:xfrm>
            <a:off x="6812280" y="1417320"/>
            <a:ext cx="40233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9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changes between models?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6903720" y="2057400"/>
            <a:ext cx="146304" cy="146304"/>
          </a:xfrm>
          <a:prstGeom prst="ellipse">
            <a:avLst/>
          </a:prstGeom>
          <a:solidFill>
            <a:srgbClr val="2E86AB"/>
          </a:solidFill>
          <a:ln w="12700">
            <a:solidFill>
              <a:srgbClr val="2E86AB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7178040" y="1975104"/>
            <a:ext cx="347472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state vector x</a:t>
            </a:r>
            <a:endParaRPr lang="en-US" sz="1650" dirty="0"/>
          </a:p>
        </p:txBody>
      </p:sp>
      <p:sp>
        <p:nvSpPr>
          <p:cNvPr id="10" name="Shape 8"/>
          <p:cNvSpPr/>
          <p:nvPr/>
        </p:nvSpPr>
        <p:spPr>
          <a:xfrm>
            <a:off x="6903720" y="2697480"/>
            <a:ext cx="146304" cy="146304"/>
          </a:xfrm>
          <a:prstGeom prst="ellipse">
            <a:avLst/>
          </a:prstGeom>
          <a:solidFill>
            <a:srgbClr val="188977"/>
          </a:solidFill>
          <a:ln w="12700">
            <a:solidFill>
              <a:srgbClr val="188977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7178040" y="2615184"/>
            <a:ext cx="347472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propensity functions a_j(x)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6903720" y="3337560"/>
            <a:ext cx="146304" cy="146304"/>
          </a:xfrm>
          <a:prstGeom prst="ellipse">
            <a:avLst/>
          </a:prstGeom>
          <a:solidFill>
            <a:srgbClr val="C96E2B"/>
          </a:solidFill>
          <a:ln w="12700">
            <a:solidFill>
              <a:srgbClr val="C96E2B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7178040" y="3255264"/>
            <a:ext cx="347472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state-change vectors ν_j</a:t>
            </a:r>
            <a:endParaRPr lang="en-US" sz="1650" dirty="0"/>
          </a:p>
        </p:txBody>
      </p:sp>
      <p:sp>
        <p:nvSpPr>
          <p:cNvPr id="14" name="Shape 12"/>
          <p:cNvSpPr/>
          <p:nvPr/>
        </p:nvSpPr>
        <p:spPr>
          <a:xfrm>
            <a:off x="6903720" y="3977640"/>
            <a:ext cx="146304" cy="146304"/>
          </a:xfrm>
          <a:prstGeom prst="ellipse">
            <a:avLst/>
          </a:prstGeom>
          <a:solidFill>
            <a:srgbClr val="6750A4"/>
          </a:solidFill>
          <a:ln w="12700">
            <a:solidFill>
              <a:srgbClr val="6750A4"/>
            </a:solidFill>
            <a:prstDash val="solid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7178040" y="3895344"/>
            <a:ext cx="347472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parameter values and stop time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6812280" y="4983480"/>
            <a:ext cx="3977640" cy="777240"/>
          </a:xfrm>
          <a:prstGeom prst="roundRect">
            <a:avLst>
              <a:gd name="adj" fmla="val 9412"/>
            </a:avLst>
          </a:prstGeom>
          <a:solidFill>
            <a:srgbClr val="F8FAFC"/>
          </a:solidFill>
          <a:ln w="13970">
            <a:solidFill>
              <a:srgbClr val="D7DEE8"/>
            </a:solidFill>
          </a:ln>
        </p:spPr>
        <p:txBody>
          <a:bodyPr wrap="square" lIns="1905" tIns="1905" rIns="1905" bIns="1905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8897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Core idea: the algorithm stays the same; biology enters through reaction lists and propensities.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1064240" y="6501384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73952"/>
            <a:ext cx="11201400" cy="0"/>
          </a:xfrm>
          <a:prstGeom prst="line">
            <a:avLst/>
          </a:prstGeom>
          <a:noFill/>
          <a:ln w="10160">
            <a:solidFill>
              <a:srgbClr val="D7DEE8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548640" y="347472"/>
            <a:ext cx="10789920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93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Biological case: stochastic antagonism drives a cell fate switch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932688"/>
            <a:ext cx="1234440" cy="0"/>
          </a:xfrm>
          <a:prstGeom prst="line">
            <a:avLst/>
          </a:prstGeom>
          <a:noFill/>
          <a:ln w="38100">
            <a:solidFill>
              <a:srgbClr val="188977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1965960" y="850392"/>
            <a:ext cx="950976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2616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Lord et al., Science 2019: SinI-SinR competition in Bacillus subtilis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6492240" y="1298448"/>
            <a:ext cx="32918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9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biological motif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6492240" y="3063240"/>
            <a:ext cx="33832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A13E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Important conceptual point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6492240" y="3456432"/>
            <a:ext cx="4663440" cy="9418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8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This is not classical deterministic bistability. The deterministic model has a single stable steady state; stochastic competition creates long-lived apparent states and pulses.</a:t>
            </a:r>
            <a:endParaRPr lang="en-US" sz="1480" dirty="0"/>
          </a:p>
        </p:txBody>
      </p:sp>
      <p:sp>
        <p:nvSpPr>
          <p:cNvPr id="11" name="Text 8"/>
          <p:cNvSpPr/>
          <p:nvPr/>
        </p:nvSpPr>
        <p:spPr>
          <a:xfrm>
            <a:off x="6492240" y="4919345"/>
            <a:ext cx="4663440" cy="72072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90000"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18897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Use Gillespie simulation to generate the single-cell event histories. Try it with your agents first and then check the following slides.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11064240" y="6501384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  <p:pic>
        <p:nvPicPr>
          <p:cNvPr id="14" name="Picture 13" descr="bacillus_preview"/>
          <p:cNvPicPr>
            <a:picLocks noChangeAspect="1"/>
          </p:cNvPicPr>
          <p:nvPr/>
        </p:nvPicPr>
        <p:blipFill>
          <a:blip r:embed="rId1"/>
          <a:srcRect t="22935" b="24037"/>
          <a:stretch>
            <a:fillRect/>
          </a:stretch>
        </p:blipFill>
        <p:spPr>
          <a:xfrm>
            <a:off x="548640" y="1282700"/>
            <a:ext cx="5351780" cy="283781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610" y="4250690"/>
            <a:ext cx="3291205" cy="202184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240" y="1671955"/>
            <a:ext cx="4768850" cy="127254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73952"/>
            <a:ext cx="11201400" cy="0"/>
          </a:xfrm>
          <a:prstGeom prst="line">
            <a:avLst/>
          </a:prstGeom>
          <a:noFill/>
          <a:ln w="10160">
            <a:solidFill>
              <a:srgbClr val="D7DEE8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548640" y="347472"/>
            <a:ext cx="10789920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93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Translate the SinI-SinR motif into reactions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932688"/>
            <a:ext cx="1234440" cy="0"/>
          </a:xfrm>
          <a:prstGeom prst="line">
            <a:avLst/>
          </a:prstGeom>
          <a:noFill/>
          <a:ln w="38100">
            <a:solidFill>
              <a:srgbClr val="188977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1965960" y="850392"/>
            <a:ext cx="950976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2616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The biological model becomes a reaction table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731520" y="1325880"/>
            <a:ext cx="5486400" cy="475488"/>
          </a:xfrm>
          <a:prstGeom prst="rect">
            <a:avLst/>
          </a:prstGeom>
          <a:noFill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300" dirty="0">
                <a:solidFill>
                  <a:srgbClr val="1932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∅ → I        ∅ → R        I + R → C</a:t>
            </a:r>
            <a:endParaRPr lang="en-US" sz="2300" dirty="0"/>
          </a:p>
        </p:txBody>
      </p:sp>
      <p:sp>
        <p:nvSpPr>
          <p:cNvPr id="7" name="Text 5"/>
          <p:cNvSpPr/>
          <p:nvPr/>
        </p:nvSpPr>
        <p:spPr>
          <a:xfrm>
            <a:off x="713232" y="1938528"/>
            <a:ext cx="5669280" cy="475488"/>
          </a:xfrm>
          <a:prstGeom prst="rect">
            <a:avLst/>
          </a:prstGeom>
          <a:noFill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100" dirty="0">
                <a:solidFill>
                  <a:srgbClr val="1932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I → ∅        R → ∅     Z</a:t>
            </a:r>
            <a:r>
              <a:rPr lang="en-US" sz="2100" dirty="0">
                <a:solidFill>
                  <a:srgbClr val="1932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  <a:sym typeface="+mn-ea"/>
              </a:rPr>
              <a:t> → ∅</a:t>
            </a:r>
            <a:r>
              <a:rPr lang="en-US" sz="2100" dirty="0">
                <a:solidFill>
                  <a:srgbClr val="1932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      ∅ → Z if R = 0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1444625" y="3104515"/>
            <a:ext cx="19202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9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Propensities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490345" y="3520440"/>
            <a:ext cx="4892040" cy="12344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a₁=λ_I,  a₂=λ_R,  a₃=c·I·R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a₄=I/τ,  a₅=R/τ,  </a:t>
            </a:r>
            <a:endParaRPr lang="en-US" sz="1700" dirty="0">
              <a:solidFill>
                <a:srgbClr val="1F2937"/>
              </a:solidFill>
              <a:latin typeface="Cambria Math" pitchFamily="34" charset="0"/>
              <a:ea typeface="Cambria Math" pitchFamily="34" charset="-122"/>
              <a:cs typeface="Cambria Math" pitchFamily="34" charset="-120"/>
            </a:endParaRPr>
          </a:p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a₆=Z</a:t>
            </a:r>
            <a:r>
              <a:rPr lang="en-US" sz="1700" dirty="0">
                <a:solidFill>
                  <a:srgbClr val="1F293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  <a:sym typeface="+mn-ea"/>
              </a:rPr>
              <a:t>/τ,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a₇=</a:t>
            </a:r>
            <a:r>
              <a:rPr lang="en-US" sz="1700" dirty="0">
                <a:solidFill>
                  <a:srgbClr val="1F293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  <a:sym typeface="+mn-ea"/>
              </a:rPr>
              <a:t>fR(R), where fR is high when R=0</a:t>
            </a:r>
            <a:endParaRPr lang="en-US" sz="1700" dirty="0"/>
          </a:p>
          <a:p>
            <a:pPr marL="0" indent="0">
              <a:buNone/>
            </a:pP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11064240" y="6501384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29145" y="1938655"/>
            <a:ext cx="4346575" cy="20802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73952"/>
            <a:ext cx="11201400" cy="0"/>
          </a:xfrm>
          <a:prstGeom prst="line">
            <a:avLst/>
          </a:prstGeom>
          <a:noFill/>
          <a:ln w="10160">
            <a:solidFill>
              <a:srgbClr val="D7DEE8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548640" y="347472"/>
            <a:ext cx="10789920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93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Interactive module 2: simulate the stochastic switch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932688"/>
            <a:ext cx="1234440" cy="0"/>
          </a:xfrm>
          <a:prstGeom prst="line">
            <a:avLst/>
          </a:prstGeom>
          <a:noFill/>
          <a:ln w="38100">
            <a:solidFill>
              <a:srgbClr val="188977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1965960" y="850392"/>
            <a:ext cx="950976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2616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Tune λI/λR and watch state occupancy and pulse timing change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3337560" y="4719955"/>
            <a:ext cx="24688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9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Things to test live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3337560" y="5104003"/>
            <a:ext cx="5760720" cy="82296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 lnSpcReduction="20000"/>
          </a:bodyPr>
          <a:lstStyle/>
          <a:p>
            <a:pPr marL="0" indent="0">
              <a:buNone/>
            </a:pPr>
            <a:r>
              <a:rPr lang="en-US" sz="148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1. Increase λI/λR: what happens to fraction of reporter ON?</a:t>
            </a:r>
            <a:endParaRPr lang="en-US" sz="1480" dirty="0"/>
          </a:p>
          <a:p>
            <a:pPr marL="0" indent="0">
              <a:buNone/>
            </a:pPr>
            <a:r>
              <a:rPr lang="en-US" sz="148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2. Increase complexation rate c: what happens to free species?</a:t>
            </a:r>
            <a:endParaRPr lang="en-US" sz="1480" dirty="0"/>
          </a:p>
          <a:p>
            <a:pPr marL="0" indent="0">
              <a:buNone/>
            </a:pPr>
            <a:r>
              <a:rPr lang="en-US" sz="148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3. Increase reporter decay: what happens to the pulses?</a:t>
            </a:r>
            <a:endParaRPr lang="en-US" sz="1480" dirty="0"/>
          </a:p>
        </p:txBody>
      </p:sp>
      <p:sp>
        <p:nvSpPr>
          <p:cNvPr id="12" name="Text 8"/>
          <p:cNvSpPr/>
          <p:nvPr/>
        </p:nvSpPr>
        <p:spPr>
          <a:xfrm>
            <a:off x="11064240" y="6501384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800" dirty="0"/>
          </a:p>
        </p:txBody>
      </p:sp>
      <p:pic>
        <p:nvPicPr>
          <p:cNvPr id="14" name="Picture 13"/>
          <p:cNvPicPr/>
          <p:nvPr/>
        </p:nvPicPr>
        <p:blipFill>
          <a:blip r:embed="rId1"/>
          <a:stretch>
            <a:fillRect/>
          </a:stretch>
        </p:blipFill>
        <p:spPr>
          <a:xfrm>
            <a:off x="2674620" y="1297940"/>
            <a:ext cx="6857365" cy="3192145"/>
          </a:xfrm>
          <a:prstGeom prst="rect">
            <a:avLst/>
          </a:prstGeom>
        </p:spPr>
      </p:pic>
      <p:sp>
        <p:nvSpPr>
          <p:cNvPr id="16" name="Text 6"/>
          <p:cNvSpPr/>
          <p:nvPr/>
        </p:nvSpPr>
        <p:spPr>
          <a:xfrm>
            <a:off x="6629400" y="786130"/>
            <a:ext cx="5052695" cy="438785"/>
          </a:xfrm>
          <a:prstGeom prst="rect">
            <a:avLst/>
          </a:prstGeom>
          <a:noFill/>
        </p:spPr>
        <p:txBody>
          <a:bodyPr wrap="square" lIns="0" tIns="0" rIns="0" bIns="0" rtlCol="0" anchor="ctr"/>
          <a:p>
            <a:pPr marL="0" indent="0">
              <a:buNone/>
            </a:pPr>
            <a:r>
              <a:rPr lang="en-US" sz="1800" b="1" dirty="0">
                <a:solidFill>
                  <a:srgbClr val="1889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the notebook ‘interactive module 2’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73952"/>
            <a:ext cx="11201400" cy="0"/>
          </a:xfrm>
          <a:prstGeom prst="line">
            <a:avLst/>
          </a:prstGeom>
          <a:noFill/>
          <a:ln w="10160">
            <a:solidFill>
              <a:srgbClr val="D7DEE8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548640" y="347472"/>
            <a:ext cx="10789920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93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Practical notes: when SSA is powerful, and when it is expensive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932688"/>
            <a:ext cx="1234440" cy="0"/>
          </a:xfrm>
          <a:prstGeom prst="line">
            <a:avLst/>
          </a:prstGeom>
          <a:noFill/>
          <a:ln w="38100">
            <a:solidFill>
              <a:srgbClr val="188977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1965960" y="850392"/>
            <a:ext cx="950976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2616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Gillespie is exact for well-mixed Markov reaction networks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841248" y="1325880"/>
            <a:ext cx="1600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889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for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2514600" y="1344168"/>
            <a:ext cx="52578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low-copy stochastic kinetics, switching, pulses, fate probabilities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841248" y="2286000"/>
            <a:ext cx="1600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E86A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Assumes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2514600" y="2304288"/>
            <a:ext cx="52578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well-mixed system, Markov reactions, known propensities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41248" y="3246120"/>
            <a:ext cx="1600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C96E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be slow when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2514600" y="3264408"/>
            <a:ext cx="52578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reaction rates are huge or many events occur per second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841248" y="4206240"/>
            <a:ext cx="1600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6750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Alternatives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2514600" y="4224528"/>
            <a:ext cx="52578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tau-leaping, Langevin approximation, hybrid stochastic-deterministic models</a:t>
            </a:r>
            <a:endParaRPr lang="en-US" sz="1550" dirty="0"/>
          </a:p>
        </p:txBody>
      </p:sp>
      <p:sp>
        <p:nvSpPr>
          <p:cNvPr id="14" name="Shape 12"/>
          <p:cNvSpPr/>
          <p:nvPr/>
        </p:nvSpPr>
        <p:spPr>
          <a:xfrm>
            <a:off x="9966960" y="1371600"/>
            <a:ext cx="0" cy="4023360"/>
          </a:xfrm>
          <a:prstGeom prst="line">
            <a:avLst/>
          </a:prstGeom>
          <a:noFill/>
          <a:ln w="25400">
            <a:solidFill>
              <a:srgbClr val="D7DEE8"/>
            </a:solidFill>
            <a:prstDash val="solid"/>
          </a:ln>
        </p:spPr>
        <p:txBody>
          <a:bodyPr/>
          <a:p/>
        </p:txBody>
      </p:sp>
      <p:sp>
        <p:nvSpPr>
          <p:cNvPr id="15" name="Shape 13"/>
          <p:cNvSpPr/>
          <p:nvPr/>
        </p:nvSpPr>
        <p:spPr>
          <a:xfrm>
            <a:off x="9857232" y="1508760"/>
            <a:ext cx="219456" cy="219456"/>
          </a:xfrm>
          <a:prstGeom prst="ellipse">
            <a:avLst/>
          </a:prstGeom>
          <a:solidFill>
            <a:srgbClr val="188977"/>
          </a:solidFill>
          <a:ln w="6350">
            <a:solidFill>
              <a:srgbClr val="FFFFFF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10222992" y="1463040"/>
            <a:ext cx="137160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889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Exact SSA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9857232" y="3063240"/>
            <a:ext cx="219456" cy="219456"/>
          </a:xfrm>
          <a:prstGeom prst="ellipse">
            <a:avLst/>
          </a:prstGeom>
          <a:solidFill>
            <a:srgbClr val="C96E2B"/>
          </a:solidFill>
          <a:ln w="6350">
            <a:solidFill>
              <a:srgbClr val="FFFFFF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10222992" y="3017520"/>
            <a:ext cx="137160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C96E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Tau-leaping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9857232" y="4617720"/>
            <a:ext cx="219456" cy="219456"/>
          </a:xfrm>
          <a:prstGeom prst="ellipse">
            <a:avLst/>
          </a:prstGeom>
          <a:solidFill>
            <a:srgbClr val="6B7280"/>
          </a:solidFill>
          <a:ln w="6350">
            <a:solidFill>
              <a:srgbClr val="FFFFFF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10222992" y="4572000"/>
            <a:ext cx="137160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ODE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8823960" y="1243584"/>
            <a:ext cx="685800" cy="42976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2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 exact</a:t>
            </a:r>
            <a:endParaRPr lang="en-US" sz="1200" dirty="0"/>
          </a:p>
          <a:p>
            <a:pPr marL="0" indent="0" algn="r">
              <a:buNone/>
            </a:pPr>
            <a:endParaRPr lang="en-US" sz="1200" dirty="0"/>
          </a:p>
          <a:p>
            <a:pPr marL="0" indent="0" algn="r">
              <a:buNone/>
            </a:pPr>
            <a:r>
              <a:rPr lang="en-US" sz="12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 approximate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1064240" y="6501384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73952"/>
            <a:ext cx="11201400" cy="0"/>
          </a:xfrm>
          <a:prstGeom prst="line">
            <a:avLst/>
          </a:prstGeom>
          <a:noFill/>
          <a:ln w="10160">
            <a:solidFill>
              <a:srgbClr val="D7DEE8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548640" y="347472"/>
            <a:ext cx="10789920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93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Take-home messages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932688"/>
            <a:ext cx="1234440" cy="0"/>
          </a:xfrm>
          <a:prstGeom prst="line">
            <a:avLst/>
          </a:prstGeom>
          <a:noFill/>
          <a:ln w="38100">
            <a:solidFill>
              <a:srgbClr val="188977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868680" y="1325880"/>
            <a:ext cx="493776" cy="493776"/>
          </a:xfrm>
          <a:prstGeom prst="ellipse">
            <a:avLst/>
          </a:prstGeom>
          <a:solidFill>
            <a:srgbClr val="2E86AB"/>
          </a:solidFill>
          <a:ln w="10160">
            <a:solidFill>
              <a:srgbClr val="FFFFFF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1600200" y="1399032"/>
            <a:ext cx="92354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Gillespie simulation samples exact stochastic reaction trajectories.</a:t>
            </a:r>
            <a:endParaRPr lang="en-US" sz="1820" dirty="0"/>
          </a:p>
        </p:txBody>
      </p:sp>
      <p:sp>
        <p:nvSpPr>
          <p:cNvPr id="7" name="Text 5"/>
          <p:cNvSpPr/>
          <p:nvPr/>
        </p:nvSpPr>
        <p:spPr>
          <a:xfrm>
            <a:off x="868680" y="2350008"/>
            <a:ext cx="493776" cy="493776"/>
          </a:xfrm>
          <a:prstGeom prst="ellipse">
            <a:avLst/>
          </a:prstGeom>
          <a:solidFill>
            <a:srgbClr val="188977"/>
          </a:solidFill>
          <a:ln w="10160">
            <a:solidFill>
              <a:srgbClr val="FFFFFF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1600200" y="2423160"/>
            <a:ext cx="92354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Propensity determines both when the next event happens and which event it is.</a:t>
            </a:r>
            <a:endParaRPr lang="en-US" sz="1820" dirty="0"/>
          </a:p>
        </p:txBody>
      </p:sp>
      <p:sp>
        <p:nvSpPr>
          <p:cNvPr id="9" name="Text 7"/>
          <p:cNvSpPr/>
          <p:nvPr/>
        </p:nvSpPr>
        <p:spPr>
          <a:xfrm>
            <a:off x="868680" y="3374136"/>
            <a:ext cx="493776" cy="493776"/>
          </a:xfrm>
          <a:prstGeom prst="ellipse">
            <a:avLst/>
          </a:prstGeom>
          <a:solidFill>
            <a:srgbClr val="C96E2B"/>
          </a:solidFill>
          <a:ln w="10160">
            <a:solidFill>
              <a:srgbClr val="FFFFFF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1600200" y="3447288"/>
            <a:ext cx="923544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A13E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For biological switches, the distribution of histories can be the mechanism. Noise sometimes is not a bad thing.</a:t>
            </a:r>
            <a:endParaRPr lang="en-US" b="1" dirty="0">
              <a:solidFill>
                <a:srgbClr val="A13E3B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600200" y="4471670"/>
            <a:ext cx="10315575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lvl="0" algn="l">
              <a:buClrTx/>
              <a:buSzTx/>
              <a:buFontTx/>
            </a:pPr>
            <a:endParaRPr lang="en-US" sz="1400" dirty="0">
              <a:solidFill>
                <a:srgbClr val="1F2937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  <a:sym typeface="+mn-ea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1064240" y="6501384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</a:t>
            </a:r>
            <a:endParaRPr lang="en-US" sz="800" dirty="0"/>
          </a:p>
        </p:txBody>
      </p:sp>
      <p:sp>
        <p:nvSpPr>
          <p:cNvPr id="16" name="Text 6"/>
          <p:cNvSpPr/>
          <p:nvPr/>
        </p:nvSpPr>
        <p:spPr>
          <a:xfrm>
            <a:off x="732155" y="4407535"/>
            <a:ext cx="10789285" cy="83693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en-US" b="1" dirty="0">
                <a:solidFill>
                  <a:srgbClr val="188977"/>
                </a:solidFill>
                <a:latin typeface="Aptos" pitchFamily="34" charset="0"/>
                <a:ea typeface="Aptos" pitchFamily="34" charset="-122"/>
                <a:cs typeface="Aptos" pitchFamily="34" charset="-120"/>
                <a:sym typeface="+mn-ea"/>
              </a:rPr>
              <a:t>Open questions:</a:t>
            </a:r>
            <a:r>
              <a:rPr lang="en-US" b="1" dirty="0">
                <a:solidFill>
                  <a:srgbClr val="188977"/>
                </a:solidFill>
                <a:latin typeface="Aptos" pitchFamily="34" charset="0"/>
                <a:ea typeface="Aptos" pitchFamily="34" charset="-122"/>
                <a:cs typeface="Aptos" pitchFamily="34" charset="-120"/>
                <a:sym typeface="+mn-ea"/>
              </a:rPr>
              <a:t> what else in the biological world needs noise? Maybe you can build a model of that using Gillespie simulation. </a:t>
            </a:r>
            <a:endParaRPr lang="en-US" b="1" dirty="0">
              <a:solidFill>
                <a:srgbClr val="188977"/>
              </a:solidFill>
              <a:latin typeface="Aptos" pitchFamily="34" charset="0"/>
              <a:ea typeface="Aptos" pitchFamily="34" charset="-122"/>
              <a:cs typeface="Aptos" pitchFamily="34" charset="-120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73952"/>
            <a:ext cx="11201400" cy="0"/>
          </a:xfrm>
          <a:prstGeom prst="line">
            <a:avLst/>
          </a:prstGeom>
          <a:noFill/>
          <a:ln w="10160">
            <a:solidFill>
              <a:srgbClr val="D7DEE8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548640" y="347472"/>
            <a:ext cx="10789920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93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What we will solve today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932688"/>
            <a:ext cx="1234440" cy="0"/>
          </a:xfrm>
          <a:prstGeom prst="line">
            <a:avLst/>
          </a:prstGeom>
          <a:noFill/>
          <a:ln w="38100">
            <a:solidFill>
              <a:srgbClr val="188977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1965960" y="850392"/>
            <a:ext cx="950976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2616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Why stochastic simulation is needed, how SSA works, and how to code it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271145" y="2136140"/>
            <a:ext cx="899160" cy="899160"/>
          </a:xfrm>
          <a:prstGeom prst="ellipse">
            <a:avLst/>
          </a:prstGeom>
          <a:solidFill>
            <a:srgbClr val="2E86AB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3600" b="1" dirty="0">
              <a:solidFill>
                <a:srgbClr val="FFFFFF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297940" y="2136140"/>
            <a:ext cx="2531110" cy="408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9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Background</a:t>
            </a:r>
            <a:endParaRPr lang="en-US" sz="2000" b="1" dirty="0">
              <a:solidFill>
                <a:srgbClr val="19324A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296035" y="2544445"/>
            <a:ext cx="2533015" cy="6756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52616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Why are ODEs not enough?</a:t>
            </a:r>
            <a:endParaRPr lang="en-US" sz="2000" dirty="0">
              <a:solidFill>
                <a:srgbClr val="52616F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2346960" y="3068955"/>
            <a:ext cx="899160" cy="899160"/>
          </a:xfrm>
          <a:prstGeom prst="ellipse">
            <a:avLst/>
          </a:prstGeom>
          <a:solidFill>
            <a:srgbClr val="18897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3600" b="1" dirty="0">
              <a:solidFill>
                <a:srgbClr val="FFFFFF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375025" y="3097530"/>
            <a:ext cx="2531110" cy="408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9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</a:t>
            </a:r>
            <a:endParaRPr lang="en-US" sz="2000" b="1" dirty="0">
              <a:solidFill>
                <a:srgbClr val="19324A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375025" y="3498215"/>
            <a:ext cx="2533015" cy="106235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52616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propensity, waiting time, reaction selection</a:t>
            </a:r>
            <a:endParaRPr lang="en-US" sz="2000" dirty="0">
              <a:solidFill>
                <a:srgbClr val="52616F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4434205" y="2147570"/>
            <a:ext cx="899160" cy="899160"/>
          </a:xfrm>
          <a:prstGeom prst="ellipse">
            <a:avLst/>
          </a:prstGeom>
          <a:solidFill>
            <a:srgbClr val="6750A4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3600" b="1" dirty="0">
              <a:solidFill>
                <a:srgbClr val="FFFFFF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5504180" y="1935480"/>
            <a:ext cx="2531110" cy="408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9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</a:t>
            </a:r>
            <a:endParaRPr lang="en-US" sz="2000" b="1" dirty="0">
              <a:solidFill>
                <a:srgbClr val="19324A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5502275" y="2355215"/>
            <a:ext cx="2894965" cy="74231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52616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from reaction table to complete trajectory</a:t>
            </a:r>
            <a:endParaRPr lang="en-US" sz="2000" dirty="0">
              <a:solidFill>
                <a:srgbClr val="52616F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315835" y="3068955"/>
            <a:ext cx="899160" cy="899160"/>
          </a:xfrm>
          <a:prstGeom prst="ellipse">
            <a:avLst/>
          </a:prstGeom>
          <a:solidFill>
            <a:srgbClr val="C96E2B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3600" b="1" dirty="0">
              <a:solidFill>
                <a:srgbClr val="FFFFFF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0009505" y="2001520"/>
            <a:ext cx="2531110" cy="408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9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questions</a:t>
            </a:r>
            <a:endParaRPr lang="en-US" sz="2000" b="1" dirty="0">
              <a:solidFill>
                <a:srgbClr val="19324A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0009505" y="2355215"/>
            <a:ext cx="2182495" cy="8991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52616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for you to explore on your own</a:t>
            </a:r>
            <a:endParaRPr lang="en-US" sz="2000" dirty="0">
              <a:solidFill>
                <a:srgbClr val="52616F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8912860" y="2136140"/>
            <a:ext cx="899160" cy="899160"/>
          </a:xfrm>
          <a:prstGeom prst="ellipse">
            <a:avLst/>
          </a:prstGeom>
          <a:solidFill>
            <a:srgbClr val="A13E3B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3600" b="1" dirty="0">
              <a:solidFill>
                <a:srgbClr val="FFFFFF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8399145" y="3180715"/>
            <a:ext cx="2531110" cy="408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9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Bio case</a:t>
            </a:r>
            <a:endParaRPr lang="en-US" sz="2000" b="1" dirty="0">
              <a:solidFill>
                <a:srgbClr val="19324A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8397240" y="3692525"/>
            <a:ext cx="1929765" cy="67881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52616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SinI-SinR stochastic cell fate switch</a:t>
            </a:r>
            <a:endParaRPr lang="en-US" sz="1900" dirty="0">
              <a:solidFill>
                <a:srgbClr val="52616F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</p:txBody>
      </p:sp>
      <p:sp>
        <p:nvSpPr>
          <p:cNvPr id="28" name="Text 25"/>
          <p:cNvSpPr/>
          <p:nvPr/>
        </p:nvSpPr>
        <p:spPr>
          <a:xfrm>
            <a:off x="11064240" y="6501384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73952"/>
            <a:ext cx="11201400" cy="0"/>
          </a:xfrm>
          <a:prstGeom prst="line">
            <a:avLst/>
          </a:prstGeom>
          <a:noFill/>
          <a:ln w="10160">
            <a:solidFill>
              <a:srgbClr val="D7DEE8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548640" y="347472"/>
            <a:ext cx="10789920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93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Interactive module 1: birth-death process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932688"/>
            <a:ext cx="1234440" cy="0"/>
          </a:xfrm>
          <a:prstGeom prst="line">
            <a:avLst/>
          </a:prstGeom>
          <a:noFill/>
          <a:ln w="38100">
            <a:solidFill>
              <a:srgbClr val="188977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1965960" y="850392"/>
            <a:ext cx="950976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2616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use the minimal model to build intuition for stochastic trajectories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822960" y="1280160"/>
            <a:ext cx="11887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9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3726180" y="3175000"/>
            <a:ext cx="4754880" cy="548640"/>
          </a:xfrm>
          <a:prstGeom prst="rect">
            <a:avLst/>
          </a:prstGeom>
          <a:noFill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300" dirty="0">
                <a:solidFill>
                  <a:srgbClr val="1932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∅  --k--&gt;  X        X  --γX--&gt;  ∅</a:t>
            </a:r>
            <a:endParaRPr lang="en-US" sz="2300" dirty="0"/>
          </a:p>
        </p:txBody>
      </p:sp>
      <p:sp>
        <p:nvSpPr>
          <p:cNvPr id="8" name="Text 6"/>
          <p:cNvSpPr/>
          <p:nvPr/>
        </p:nvSpPr>
        <p:spPr>
          <a:xfrm>
            <a:off x="548640" y="3888740"/>
            <a:ext cx="4983480" cy="58102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889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the ‘interactive module 1’ notebook, run the codes, and try sliders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548640" y="4634738"/>
            <a:ext cx="3520440" cy="1143000"/>
          </a:xfrm>
          <a:prstGeom prst="rect">
            <a:avLst/>
          </a:prstGeom>
          <a:noFill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k: synthesis rate</a:t>
            </a:r>
            <a:endParaRPr lang="en-US" sz="1550" dirty="0"/>
          </a:p>
          <a:p>
            <a:pPr marL="0" indent="0">
              <a:buNone/>
            </a:pP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γ: degradation rate</a:t>
            </a:r>
            <a:endParaRPr lang="en-US" sz="1550" dirty="0"/>
          </a:p>
          <a:p>
            <a:pPr marL="0" indent="0">
              <a:buNone/>
            </a:pP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Tmax: simulation length</a:t>
            </a:r>
            <a:endParaRPr lang="en-US" sz="1550" dirty="0"/>
          </a:p>
          <a:p>
            <a:pPr marL="0" indent="0">
              <a:buNone/>
            </a:pP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n_reps: how many cells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5704840" y="3925570"/>
            <a:ext cx="5770880" cy="2520950"/>
          </a:xfrm>
          <a:prstGeom prst="rect">
            <a:avLst/>
          </a:prstGeom>
          <a:noFill/>
        </p:spPr>
        <p:txBody>
          <a:bodyPr wrap="square" lIns="0" tIns="0" rIns="0" bIns="0" rtlCol="0" anchor="t" anchorCtr="0"/>
          <a:lstStyle/>
          <a:p>
            <a:pPr marL="0" indent="0">
              <a:buNone/>
            </a:pPr>
            <a:r>
              <a:rPr lang="en-US" sz="1700" b="1" dirty="0">
                <a:solidFill>
                  <a:srgbClr val="7868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Hands-on question: </a:t>
            </a:r>
            <a:endParaRPr lang="en-US" sz="1700" b="1" dirty="0">
              <a:solidFill>
                <a:srgbClr val="7868AF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0" indent="0">
              <a:buNone/>
            </a:pPr>
            <a:endParaRPr lang="en-US" sz="1700" b="1" dirty="0">
              <a:solidFill>
                <a:srgbClr val="6750A4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  <a:p>
            <a:pPr marL="0" algn="l">
              <a:buClrTx/>
              <a:buSzTx/>
              <a:buNone/>
            </a:pP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1. Why do identical parameters generate different single-cell trajectories?</a:t>
            </a:r>
            <a:endParaRPr lang="en-US" sz="1550" dirty="0">
              <a:solidFill>
                <a:srgbClr val="1F2937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  <a:p>
            <a:pPr marL="0" algn="l">
              <a:buClrTx/>
              <a:buSzTx/>
              <a:buNone/>
            </a:pPr>
            <a:endParaRPr lang="en-US" sz="1550" dirty="0">
              <a:solidFill>
                <a:srgbClr val="1F2937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  <a:p>
            <a:pPr marL="0" algn="l">
              <a:buClrTx/>
              <a:buSzTx/>
              <a:buFontTx/>
              <a:buNone/>
            </a:pP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2. What will happen if you increase the number of cells simulated?</a:t>
            </a:r>
            <a:endParaRPr lang="en-US" sz="1550" dirty="0">
              <a:solidFill>
                <a:srgbClr val="1F2937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  <a:p>
            <a:pPr marL="0" algn="l">
              <a:buClrTx/>
              <a:buSzTx/>
              <a:buFontTx/>
              <a:buNone/>
            </a:pPr>
            <a:endParaRPr lang="en-US" sz="1550" dirty="0">
              <a:solidFill>
                <a:srgbClr val="1F2937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  <a:p>
            <a:pPr marL="0" algn="l">
              <a:buClrTx/>
              <a:buSzTx/>
              <a:buFontTx/>
              <a:buNone/>
            </a:pP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3. How is it different from deterministic ODEs?</a:t>
            </a:r>
            <a:endParaRPr lang="en-US" sz="1550" dirty="0">
              <a:solidFill>
                <a:srgbClr val="1F2937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11064240" y="6501384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  <p:pic>
        <p:nvPicPr>
          <p:cNvPr id="16" name="Picture 15" descr="protein_production"/>
          <p:cNvPicPr>
            <a:picLocks noChangeAspect="1"/>
          </p:cNvPicPr>
          <p:nvPr/>
        </p:nvPicPr>
        <p:blipFill>
          <a:blip r:embed="rId1"/>
          <a:srcRect l="12734" t="18475" r="11622" b="30265"/>
          <a:stretch>
            <a:fillRect/>
          </a:stretch>
        </p:blipFill>
        <p:spPr>
          <a:xfrm>
            <a:off x="2139315" y="1221105"/>
            <a:ext cx="7608570" cy="20154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73952"/>
            <a:ext cx="11201400" cy="0"/>
          </a:xfrm>
          <a:prstGeom prst="line">
            <a:avLst/>
          </a:prstGeom>
          <a:noFill/>
          <a:ln w="10160">
            <a:solidFill>
              <a:srgbClr val="D7DEE8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548640" y="347472"/>
            <a:ext cx="10789920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93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Background: cellular reactions are not continuous fluids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932688"/>
            <a:ext cx="1234440" cy="0"/>
          </a:xfrm>
          <a:prstGeom prst="line">
            <a:avLst/>
          </a:prstGeom>
          <a:noFill/>
          <a:ln w="38100">
            <a:solidFill>
              <a:srgbClr val="188977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1965960" y="850392"/>
            <a:ext cx="950976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2616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especially for low-copy molecules, switches, pulses, and state transitions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1334770" y="1453515"/>
            <a:ext cx="33832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E86A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Deterministic ODE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02920" y="2002155"/>
            <a:ext cx="5046980" cy="548640"/>
          </a:xfrm>
          <a:prstGeom prst="rect">
            <a:avLst/>
          </a:prstGeom>
          <a:noFill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2E86A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dx/dt = synthesis − degradation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51890" y="2687828"/>
            <a:ext cx="3749040" cy="6583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52616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describes the mean trend; the same initial condition usually gives the same curve.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132320" y="1417320"/>
            <a:ext cx="33832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6E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Stochastic reality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629400" y="2002155"/>
            <a:ext cx="4389120" cy="548640"/>
          </a:xfrm>
          <a:prstGeom prst="rect">
            <a:avLst/>
          </a:prstGeom>
          <a:noFill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C96E2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reaction events happen one by one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6812280" y="2687828"/>
            <a:ext cx="4023360" cy="6583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lnSpcReduction="20000"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52616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each cell experiences a different molecular event history; the same initial condition does not necessarily give the same curve.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5943727" y="1346327"/>
            <a:ext cx="0" cy="4297680"/>
          </a:xfrm>
          <a:prstGeom prst="line">
            <a:avLst/>
          </a:prstGeom>
          <a:noFill/>
          <a:ln w="15240">
            <a:solidFill>
              <a:srgbClr val="D7DEE8"/>
            </a:solidFill>
            <a:prstDash val="solid"/>
          </a:ln>
        </p:spPr>
        <p:txBody>
          <a:bodyPr/>
          <a:p/>
        </p:txBody>
      </p:sp>
      <p:grpSp>
        <p:nvGrpSpPr>
          <p:cNvPr id="51" name="Group 50"/>
          <p:cNvGrpSpPr/>
          <p:nvPr/>
        </p:nvGrpSpPr>
        <p:grpSpPr>
          <a:xfrm>
            <a:off x="1920240" y="3896360"/>
            <a:ext cx="2212340" cy="730885"/>
            <a:chOff x="1728" y="6106"/>
            <a:chExt cx="3484" cy="1151"/>
          </a:xfrm>
        </p:grpSpPr>
        <p:sp>
          <p:nvSpPr>
            <p:cNvPr id="14" name="Shape 12"/>
            <p:cNvSpPr/>
            <p:nvPr/>
          </p:nvSpPr>
          <p:spPr>
            <a:xfrm>
              <a:off x="1728" y="6106"/>
              <a:ext cx="173" cy="173"/>
            </a:xfrm>
            <a:prstGeom prst="ellipse">
              <a:avLst/>
            </a:prstGeom>
            <a:solidFill>
              <a:srgbClr val="2E86AB"/>
            </a:solidFill>
            <a:ln w="12700">
              <a:solidFill>
                <a:srgbClr val="2E86AB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15" name="Shape 13"/>
            <p:cNvSpPr/>
            <p:nvPr/>
          </p:nvSpPr>
          <p:spPr>
            <a:xfrm>
              <a:off x="2390" y="6106"/>
              <a:ext cx="173" cy="173"/>
            </a:xfrm>
            <a:prstGeom prst="ellipse">
              <a:avLst/>
            </a:prstGeom>
            <a:solidFill>
              <a:srgbClr val="2E86AB"/>
            </a:solidFill>
            <a:ln w="12700">
              <a:solidFill>
                <a:srgbClr val="2E86AB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16" name="Shape 14"/>
            <p:cNvSpPr/>
            <p:nvPr/>
          </p:nvSpPr>
          <p:spPr>
            <a:xfrm>
              <a:off x="3053" y="6106"/>
              <a:ext cx="173" cy="173"/>
            </a:xfrm>
            <a:prstGeom prst="ellipse">
              <a:avLst/>
            </a:prstGeom>
            <a:solidFill>
              <a:srgbClr val="2E86AB"/>
            </a:solidFill>
            <a:ln w="12700">
              <a:solidFill>
                <a:srgbClr val="2E86AB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17" name="Shape 15"/>
            <p:cNvSpPr/>
            <p:nvPr/>
          </p:nvSpPr>
          <p:spPr>
            <a:xfrm>
              <a:off x="3715" y="6106"/>
              <a:ext cx="173" cy="173"/>
            </a:xfrm>
            <a:prstGeom prst="ellipse">
              <a:avLst/>
            </a:prstGeom>
            <a:solidFill>
              <a:srgbClr val="2E86AB"/>
            </a:solidFill>
            <a:ln w="12700">
              <a:solidFill>
                <a:srgbClr val="2E86AB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18" name="Shape 16"/>
            <p:cNvSpPr/>
            <p:nvPr/>
          </p:nvSpPr>
          <p:spPr>
            <a:xfrm>
              <a:off x="4378" y="6106"/>
              <a:ext cx="173" cy="173"/>
            </a:xfrm>
            <a:prstGeom prst="ellipse">
              <a:avLst/>
            </a:prstGeom>
            <a:solidFill>
              <a:srgbClr val="2E86AB"/>
            </a:solidFill>
            <a:ln w="12700">
              <a:solidFill>
                <a:srgbClr val="2E86AB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19" name="Shape 17"/>
            <p:cNvSpPr/>
            <p:nvPr/>
          </p:nvSpPr>
          <p:spPr>
            <a:xfrm>
              <a:off x="5040" y="6106"/>
              <a:ext cx="173" cy="173"/>
            </a:xfrm>
            <a:prstGeom prst="ellipse">
              <a:avLst/>
            </a:prstGeom>
            <a:solidFill>
              <a:srgbClr val="2E86AB"/>
            </a:solidFill>
            <a:ln w="12700">
              <a:solidFill>
                <a:srgbClr val="2E86AB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20" name="Shape 18"/>
            <p:cNvSpPr/>
            <p:nvPr/>
          </p:nvSpPr>
          <p:spPr>
            <a:xfrm>
              <a:off x="1728" y="6595"/>
              <a:ext cx="173" cy="173"/>
            </a:xfrm>
            <a:prstGeom prst="ellipse">
              <a:avLst/>
            </a:prstGeom>
            <a:solidFill>
              <a:srgbClr val="2E86AB"/>
            </a:solidFill>
            <a:ln w="12700">
              <a:solidFill>
                <a:srgbClr val="2E86AB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21" name="Shape 19"/>
            <p:cNvSpPr/>
            <p:nvPr/>
          </p:nvSpPr>
          <p:spPr>
            <a:xfrm>
              <a:off x="2390" y="6595"/>
              <a:ext cx="173" cy="173"/>
            </a:xfrm>
            <a:prstGeom prst="ellipse">
              <a:avLst/>
            </a:prstGeom>
            <a:solidFill>
              <a:srgbClr val="2E86AB"/>
            </a:solidFill>
            <a:ln w="12700">
              <a:solidFill>
                <a:srgbClr val="2E86AB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22" name="Shape 20"/>
            <p:cNvSpPr/>
            <p:nvPr/>
          </p:nvSpPr>
          <p:spPr>
            <a:xfrm>
              <a:off x="3053" y="6595"/>
              <a:ext cx="173" cy="173"/>
            </a:xfrm>
            <a:prstGeom prst="ellipse">
              <a:avLst/>
            </a:prstGeom>
            <a:solidFill>
              <a:srgbClr val="2E86AB"/>
            </a:solidFill>
            <a:ln w="12700">
              <a:solidFill>
                <a:srgbClr val="2E86AB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23" name="Shape 21"/>
            <p:cNvSpPr/>
            <p:nvPr/>
          </p:nvSpPr>
          <p:spPr>
            <a:xfrm>
              <a:off x="3715" y="6595"/>
              <a:ext cx="173" cy="173"/>
            </a:xfrm>
            <a:prstGeom prst="ellipse">
              <a:avLst/>
            </a:prstGeom>
            <a:solidFill>
              <a:srgbClr val="2E86AB"/>
            </a:solidFill>
            <a:ln w="12700">
              <a:solidFill>
                <a:srgbClr val="2E86AB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24" name="Shape 22"/>
            <p:cNvSpPr/>
            <p:nvPr/>
          </p:nvSpPr>
          <p:spPr>
            <a:xfrm>
              <a:off x="4378" y="6595"/>
              <a:ext cx="173" cy="173"/>
            </a:xfrm>
            <a:prstGeom prst="ellipse">
              <a:avLst/>
            </a:prstGeom>
            <a:solidFill>
              <a:srgbClr val="2E86AB"/>
            </a:solidFill>
            <a:ln w="12700">
              <a:solidFill>
                <a:srgbClr val="2E86AB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25" name="Shape 23"/>
            <p:cNvSpPr/>
            <p:nvPr/>
          </p:nvSpPr>
          <p:spPr>
            <a:xfrm>
              <a:off x="5040" y="6595"/>
              <a:ext cx="173" cy="173"/>
            </a:xfrm>
            <a:prstGeom prst="ellipse">
              <a:avLst/>
            </a:prstGeom>
            <a:solidFill>
              <a:srgbClr val="2E86AB"/>
            </a:solidFill>
            <a:ln w="12700">
              <a:solidFill>
                <a:srgbClr val="2E86AB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26" name="Shape 24"/>
            <p:cNvSpPr/>
            <p:nvPr/>
          </p:nvSpPr>
          <p:spPr>
            <a:xfrm>
              <a:off x="1728" y="7085"/>
              <a:ext cx="173" cy="173"/>
            </a:xfrm>
            <a:prstGeom prst="ellipse">
              <a:avLst/>
            </a:prstGeom>
            <a:solidFill>
              <a:srgbClr val="2E86AB"/>
            </a:solidFill>
            <a:ln w="12700">
              <a:solidFill>
                <a:srgbClr val="2E86AB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27" name="Shape 25"/>
            <p:cNvSpPr/>
            <p:nvPr/>
          </p:nvSpPr>
          <p:spPr>
            <a:xfrm>
              <a:off x="2390" y="7085"/>
              <a:ext cx="173" cy="173"/>
            </a:xfrm>
            <a:prstGeom prst="ellipse">
              <a:avLst/>
            </a:prstGeom>
            <a:solidFill>
              <a:srgbClr val="2E86AB"/>
            </a:solidFill>
            <a:ln w="12700">
              <a:solidFill>
                <a:srgbClr val="2E86AB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28" name="Shape 26"/>
            <p:cNvSpPr/>
            <p:nvPr/>
          </p:nvSpPr>
          <p:spPr>
            <a:xfrm>
              <a:off x="3053" y="7085"/>
              <a:ext cx="173" cy="173"/>
            </a:xfrm>
            <a:prstGeom prst="ellipse">
              <a:avLst/>
            </a:prstGeom>
            <a:solidFill>
              <a:srgbClr val="2E86AB"/>
            </a:solidFill>
            <a:ln w="12700">
              <a:solidFill>
                <a:srgbClr val="2E86AB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29" name="Shape 27"/>
            <p:cNvSpPr/>
            <p:nvPr/>
          </p:nvSpPr>
          <p:spPr>
            <a:xfrm>
              <a:off x="3715" y="7085"/>
              <a:ext cx="173" cy="173"/>
            </a:xfrm>
            <a:prstGeom prst="ellipse">
              <a:avLst/>
            </a:prstGeom>
            <a:solidFill>
              <a:srgbClr val="2E86AB"/>
            </a:solidFill>
            <a:ln w="12700">
              <a:solidFill>
                <a:srgbClr val="2E86AB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30" name="Shape 28"/>
            <p:cNvSpPr/>
            <p:nvPr/>
          </p:nvSpPr>
          <p:spPr>
            <a:xfrm>
              <a:off x="4378" y="7085"/>
              <a:ext cx="173" cy="173"/>
            </a:xfrm>
            <a:prstGeom prst="ellipse">
              <a:avLst/>
            </a:prstGeom>
            <a:solidFill>
              <a:srgbClr val="2E86AB"/>
            </a:solidFill>
            <a:ln w="12700">
              <a:solidFill>
                <a:srgbClr val="2E86AB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31" name="Shape 29"/>
            <p:cNvSpPr/>
            <p:nvPr/>
          </p:nvSpPr>
          <p:spPr>
            <a:xfrm>
              <a:off x="5040" y="7085"/>
              <a:ext cx="173" cy="173"/>
            </a:xfrm>
            <a:prstGeom prst="ellipse">
              <a:avLst/>
            </a:prstGeom>
            <a:solidFill>
              <a:srgbClr val="2E86AB"/>
            </a:solidFill>
            <a:ln w="12700">
              <a:solidFill>
                <a:srgbClr val="2E86AB"/>
              </a:solidFill>
              <a:prstDash val="solid"/>
            </a:ln>
          </p:spPr>
          <p:txBody>
            <a:bodyPr/>
            <a:p>
              <a:pPr algn="ctr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7672070" y="3778250"/>
            <a:ext cx="2303780" cy="849630"/>
            <a:chOff x="11520" y="5904"/>
            <a:chExt cx="3628" cy="1338"/>
          </a:xfrm>
        </p:grpSpPr>
        <p:sp>
          <p:nvSpPr>
            <p:cNvPr id="32" name="Shape 30"/>
            <p:cNvSpPr/>
            <p:nvPr/>
          </p:nvSpPr>
          <p:spPr>
            <a:xfrm>
              <a:off x="11520" y="5904"/>
              <a:ext cx="173" cy="173"/>
            </a:xfrm>
            <a:prstGeom prst="ellipse">
              <a:avLst/>
            </a:prstGeom>
            <a:solidFill>
              <a:srgbClr val="C96E2B"/>
            </a:solidFill>
            <a:ln w="12700">
              <a:solidFill>
                <a:srgbClr val="C96E2B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33" name="Shape 31"/>
            <p:cNvSpPr/>
            <p:nvPr/>
          </p:nvSpPr>
          <p:spPr>
            <a:xfrm>
              <a:off x="12254" y="6005"/>
              <a:ext cx="173" cy="173"/>
            </a:xfrm>
            <a:prstGeom prst="ellipse">
              <a:avLst/>
            </a:prstGeom>
            <a:solidFill>
              <a:srgbClr val="C96E2B"/>
            </a:solidFill>
            <a:ln w="12700">
              <a:solidFill>
                <a:srgbClr val="C96E2B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34" name="Shape 32"/>
            <p:cNvSpPr/>
            <p:nvPr/>
          </p:nvSpPr>
          <p:spPr>
            <a:xfrm>
              <a:off x="12989" y="5904"/>
              <a:ext cx="173" cy="173"/>
            </a:xfrm>
            <a:prstGeom prst="ellipse">
              <a:avLst/>
            </a:prstGeom>
            <a:solidFill>
              <a:srgbClr val="C96E2B"/>
            </a:solidFill>
            <a:ln w="12700">
              <a:solidFill>
                <a:srgbClr val="C96E2B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35" name="Shape 33"/>
            <p:cNvSpPr/>
            <p:nvPr/>
          </p:nvSpPr>
          <p:spPr>
            <a:xfrm>
              <a:off x="13507" y="6005"/>
              <a:ext cx="173" cy="173"/>
            </a:xfrm>
            <a:prstGeom prst="ellipse">
              <a:avLst/>
            </a:prstGeom>
            <a:solidFill>
              <a:srgbClr val="C96E2B"/>
            </a:solidFill>
            <a:ln w="12700">
              <a:solidFill>
                <a:srgbClr val="C96E2B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36" name="Shape 34"/>
            <p:cNvSpPr/>
            <p:nvPr/>
          </p:nvSpPr>
          <p:spPr>
            <a:xfrm>
              <a:off x="14242" y="5904"/>
              <a:ext cx="173" cy="173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rgbClr val="FFC000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37" name="Shape 35"/>
            <p:cNvSpPr/>
            <p:nvPr/>
          </p:nvSpPr>
          <p:spPr>
            <a:xfrm>
              <a:off x="14976" y="6005"/>
              <a:ext cx="173" cy="173"/>
            </a:xfrm>
            <a:prstGeom prst="ellipse">
              <a:avLst/>
            </a:prstGeom>
            <a:solidFill>
              <a:srgbClr val="C96E2B"/>
            </a:solidFill>
            <a:ln w="12700">
              <a:solidFill>
                <a:srgbClr val="C96E2B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38" name="Shape 36"/>
            <p:cNvSpPr/>
            <p:nvPr/>
          </p:nvSpPr>
          <p:spPr>
            <a:xfrm>
              <a:off x="11520" y="6437"/>
              <a:ext cx="173" cy="173"/>
            </a:xfrm>
            <a:prstGeom prst="ellipse">
              <a:avLst/>
            </a:prstGeom>
            <a:solidFill>
              <a:srgbClr val="C96E2B"/>
            </a:solidFill>
            <a:ln w="12700">
              <a:solidFill>
                <a:srgbClr val="C96E2B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39" name="Shape 37"/>
            <p:cNvSpPr/>
            <p:nvPr/>
          </p:nvSpPr>
          <p:spPr>
            <a:xfrm>
              <a:off x="12254" y="6538"/>
              <a:ext cx="173" cy="173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rgbClr val="FFC000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40" name="Shape 38"/>
            <p:cNvSpPr/>
            <p:nvPr/>
          </p:nvSpPr>
          <p:spPr>
            <a:xfrm>
              <a:off x="12989" y="6437"/>
              <a:ext cx="173" cy="173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rgbClr val="FFC000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41" name="Shape 39"/>
            <p:cNvSpPr/>
            <p:nvPr/>
          </p:nvSpPr>
          <p:spPr>
            <a:xfrm>
              <a:off x="13507" y="6538"/>
              <a:ext cx="173" cy="173"/>
            </a:xfrm>
            <a:prstGeom prst="ellipse">
              <a:avLst/>
            </a:prstGeom>
            <a:solidFill>
              <a:srgbClr val="188977"/>
            </a:solidFill>
            <a:ln w="12700">
              <a:solidFill>
                <a:srgbClr val="188977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42" name="Shape 40"/>
            <p:cNvSpPr/>
            <p:nvPr/>
          </p:nvSpPr>
          <p:spPr>
            <a:xfrm>
              <a:off x="14242" y="6437"/>
              <a:ext cx="173" cy="173"/>
            </a:xfrm>
            <a:prstGeom prst="ellipse">
              <a:avLst/>
            </a:prstGeom>
            <a:solidFill>
              <a:srgbClr val="188977"/>
            </a:solidFill>
            <a:ln w="12700">
              <a:solidFill>
                <a:srgbClr val="188977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43" name="Shape 41"/>
            <p:cNvSpPr/>
            <p:nvPr/>
          </p:nvSpPr>
          <p:spPr>
            <a:xfrm>
              <a:off x="14976" y="6538"/>
              <a:ext cx="173" cy="173"/>
            </a:xfrm>
            <a:prstGeom prst="ellipse">
              <a:avLst/>
            </a:prstGeom>
            <a:solidFill>
              <a:srgbClr val="188977"/>
            </a:solidFill>
            <a:ln w="12700">
              <a:solidFill>
                <a:srgbClr val="188977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44" name="Shape 42"/>
            <p:cNvSpPr/>
            <p:nvPr/>
          </p:nvSpPr>
          <p:spPr>
            <a:xfrm>
              <a:off x="11520" y="6970"/>
              <a:ext cx="173" cy="173"/>
            </a:xfrm>
            <a:prstGeom prst="ellipse">
              <a:avLst/>
            </a:prstGeom>
            <a:solidFill>
              <a:srgbClr val="188977"/>
            </a:solidFill>
            <a:ln w="12700">
              <a:solidFill>
                <a:srgbClr val="188977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45" name="Shape 43"/>
            <p:cNvSpPr/>
            <p:nvPr/>
          </p:nvSpPr>
          <p:spPr>
            <a:xfrm>
              <a:off x="12254" y="7070"/>
              <a:ext cx="173" cy="173"/>
            </a:xfrm>
            <a:prstGeom prst="ellipse">
              <a:avLst/>
            </a:prstGeom>
            <a:solidFill>
              <a:srgbClr val="188977"/>
            </a:solidFill>
            <a:ln w="12700">
              <a:solidFill>
                <a:srgbClr val="188977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46" name="Shape 44"/>
            <p:cNvSpPr/>
            <p:nvPr/>
          </p:nvSpPr>
          <p:spPr>
            <a:xfrm>
              <a:off x="12989" y="6970"/>
              <a:ext cx="173" cy="173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rgbClr val="FFC000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47" name="Shape 45"/>
            <p:cNvSpPr/>
            <p:nvPr/>
          </p:nvSpPr>
          <p:spPr>
            <a:xfrm>
              <a:off x="13507" y="7070"/>
              <a:ext cx="173" cy="173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rgbClr val="FFC000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48" name="Shape 46"/>
            <p:cNvSpPr/>
            <p:nvPr/>
          </p:nvSpPr>
          <p:spPr>
            <a:xfrm>
              <a:off x="14242" y="6970"/>
              <a:ext cx="173" cy="173"/>
            </a:xfrm>
            <a:prstGeom prst="ellipse">
              <a:avLst/>
            </a:prstGeom>
            <a:solidFill>
              <a:srgbClr val="188977"/>
            </a:solidFill>
            <a:ln w="12700">
              <a:solidFill>
                <a:srgbClr val="188977"/>
              </a:solidFill>
              <a:prstDash val="solid"/>
            </a:ln>
          </p:spPr>
          <p:txBody>
            <a:bodyPr/>
            <a:p>
              <a:pPr algn="ctr"/>
            </a:p>
          </p:txBody>
        </p:sp>
        <p:sp>
          <p:nvSpPr>
            <p:cNvPr id="49" name="Shape 47"/>
            <p:cNvSpPr/>
            <p:nvPr/>
          </p:nvSpPr>
          <p:spPr>
            <a:xfrm>
              <a:off x="14976" y="7070"/>
              <a:ext cx="173" cy="173"/>
            </a:xfrm>
            <a:prstGeom prst="ellipse">
              <a:avLst/>
            </a:prstGeom>
            <a:solidFill>
              <a:srgbClr val="188977"/>
            </a:solidFill>
            <a:ln w="12700">
              <a:solidFill>
                <a:srgbClr val="188977"/>
              </a:solidFill>
              <a:prstDash val="solid"/>
            </a:ln>
          </p:spPr>
          <p:txBody>
            <a:bodyPr/>
            <a:p>
              <a:pPr algn="ctr"/>
            </a:p>
          </p:txBody>
        </p:sp>
      </p:grpSp>
      <p:sp>
        <p:nvSpPr>
          <p:cNvPr id="50" name="Text 48"/>
          <p:cNvSpPr/>
          <p:nvPr/>
        </p:nvSpPr>
        <p:spPr>
          <a:xfrm>
            <a:off x="11064240" y="6501384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73952"/>
            <a:ext cx="11201400" cy="0"/>
          </a:xfrm>
          <a:prstGeom prst="line">
            <a:avLst/>
          </a:prstGeom>
          <a:noFill/>
          <a:ln w="10160">
            <a:solidFill>
              <a:srgbClr val="D7DEE8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548640" y="347472"/>
            <a:ext cx="10789920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93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Why Gillespie?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932688"/>
            <a:ext cx="1234440" cy="0"/>
          </a:xfrm>
          <a:prstGeom prst="line">
            <a:avLst/>
          </a:prstGeom>
          <a:noFill/>
          <a:ln w="38100">
            <a:solidFill>
              <a:srgbClr val="188977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1965960" y="850392"/>
            <a:ext cx="950976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2616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SSA directly simulates the time and identity of discrete reaction events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3110230" y="1494790"/>
            <a:ext cx="256032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E86A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copy number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5899150" y="1522222"/>
            <a:ext cx="3429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mRNA、TF、plasmid、rare state species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3110230" y="2454910"/>
            <a:ext cx="3691255" cy="29273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889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Noisy noise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5899150" y="2482342"/>
            <a:ext cx="3429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the noisy nature of biological world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3110230" y="3415030"/>
            <a:ext cx="256032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C96E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Pulse timing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5899150" y="3442462"/>
            <a:ext cx="3429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focus on waiting time / residence time, not only the mean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3110230" y="4375150"/>
            <a:ext cx="3502025" cy="29273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6750A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...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5899150" y="4402582"/>
            <a:ext cx="3429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/>
              <a:t>more is waiting you guys to explore!</a:t>
            </a:r>
            <a:endParaRPr lang="en-US" sz="1550" dirty="0"/>
          </a:p>
        </p:txBody>
      </p:sp>
      <p:sp>
        <p:nvSpPr>
          <p:cNvPr id="16" name="Text 12"/>
          <p:cNvSpPr/>
          <p:nvPr/>
        </p:nvSpPr>
        <p:spPr>
          <a:xfrm>
            <a:off x="2858770" y="6043930"/>
            <a:ext cx="9509760" cy="29337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9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ODE gives one average; SSA gives trajectories + distributions.</a:t>
            </a:r>
            <a:endParaRPr lang="en-US" sz="1800" dirty="0"/>
          </a:p>
        </p:txBody>
      </p:sp>
      <p:sp>
        <p:nvSpPr>
          <p:cNvPr id="17" name="Text 13"/>
          <p:cNvSpPr/>
          <p:nvPr/>
        </p:nvSpPr>
        <p:spPr>
          <a:xfrm>
            <a:off x="11064240" y="6501384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73952"/>
            <a:ext cx="11201400" cy="0"/>
          </a:xfrm>
          <a:prstGeom prst="line">
            <a:avLst/>
          </a:prstGeom>
          <a:noFill/>
          <a:ln w="10160">
            <a:solidFill>
              <a:srgbClr val="D7DEE8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548640" y="347345"/>
            <a:ext cx="11642725" cy="43878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93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Core principle: the next reaction is determined by two random numbers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932688"/>
            <a:ext cx="1234440" cy="0"/>
          </a:xfrm>
          <a:prstGeom prst="line">
            <a:avLst/>
          </a:prstGeom>
          <a:noFill/>
          <a:ln w="38100">
            <a:solidFill>
              <a:srgbClr val="188977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650240" y="1749425"/>
            <a:ext cx="3931920" cy="457200"/>
          </a:xfrm>
          <a:prstGeom prst="rect">
            <a:avLst/>
          </a:prstGeom>
          <a:noFill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2E86A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a</a:t>
            </a:r>
            <a:r>
              <a:rPr lang="en-US" sz="2200" baseline="-25000" dirty="0">
                <a:solidFill>
                  <a:srgbClr val="2E86A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j</a:t>
            </a:r>
            <a:r>
              <a:rPr lang="en-US" sz="2200" dirty="0">
                <a:solidFill>
                  <a:srgbClr val="2E86A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(x) = propensity of reaction j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650240" y="2664460"/>
            <a:ext cx="3931920" cy="457200"/>
          </a:xfrm>
          <a:prstGeom prst="rect">
            <a:avLst/>
          </a:prstGeom>
          <a:noFill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18897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a</a:t>
            </a:r>
            <a:r>
              <a:rPr lang="en-US" sz="2200" baseline="-25000" dirty="0">
                <a:solidFill>
                  <a:srgbClr val="18897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0</a:t>
            </a:r>
            <a:r>
              <a:rPr lang="en-US" sz="2200" dirty="0">
                <a:solidFill>
                  <a:srgbClr val="18897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(x) = Σ</a:t>
            </a:r>
            <a:r>
              <a:rPr lang="en-US" sz="2200" baseline="-25000" dirty="0">
                <a:solidFill>
                  <a:srgbClr val="18897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j</a:t>
            </a:r>
            <a:r>
              <a:rPr lang="en-US" sz="2200" dirty="0">
                <a:solidFill>
                  <a:srgbClr val="18897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 a</a:t>
            </a:r>
            <a:r>
              <a:rPr lang="en-US" sz="2200" baseline="-25000" dirty="0">
                <a:solidFill>
                  <a:srgbClr val="18897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j</a:t>
            </a:r>
            <a:r>
              <a:rPr lang="en-US" sz="2200" dirty="0">
                <a:solidFill>
                  <a:srgbClr val="188977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(x)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92810" y="3626485"/>
            <a:ext cx="3931920" cy="457200"/>
          </a:xfrm>
          <a:prstGeom prst="rect">
            <a:avLst/>
          </a:prstGeom>
          <a:noFill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C96E2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  <a:sym typeface="+mn-ea"/>
              </a:rPr>
              <a:t>r</a:t>
            </a:r>
            <a:r>
              <a:rPr lang="en-US" sz="2400" baseline="-25000" dirty="0">
                <a:solidFill>
                  <a:srgbClr val="C96E2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  <a:sym typeface="+mn-ea"/>
              </a:rPr>
              <a:t>1 </a:t>
            </a:r>
            <a:r>
              <a:rPr lang="en-US" sz="2400" dirty="0">
                <a:solidFill>
                  <a:srgbClr val="C96E2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  <a:sym typeface="+mn-ea"/>
              </a:rPr>
              <a:t>~ U(0,1), </a:t>
            </a:r>
            <a:r>
              <a:rPr lang="en-US" sz="2400" dirty="0">
                <a:solidFill>
                  <a:srgbClr val="C96E2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τ = −ln(r</a:t>
            </a:r>
            <a:r>
              <a:rPr lang="en-US" sz="2400" baseline="-25000" dirty="0">
                <a:solidFill>
                  <a:srgbClr val="C96E2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1</a:t>
            </a:r>
            <a:r>
              <a:rPr lang="en-US" sz="2400" dirty="0">
                <a:solidFill>
                  <a:srgbClr val="C96E2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)/a₀</a:t>
            </a:r>
            <a:endParaRPr lang="en-US" sz="2400" dirty="0"/>
          </a:p>
        </p:txBody>
      </p:sp>
      <p:pic>
        <p:nvPicPr>
          <p:cNvPr id="10" name="Image 0" descr="/mnt/data/gillespie_assets/waiting_time.png"/>
          <p:cNvPicPr>
            <a:picLocks noChangeAspect="1"/>
          </p:cNvPicPr>
          <p:nvPr/>
        </p:nvPicPr>
        <p:blipFill>
          <a:blip r:embed="rId1"/>
          <a:srcRect t="524" b="524"/>
          <a:stretch>
            <a:fillRect/>
          </a:stretch>
        </p:blipFill>
        <p:spPr>
          <a:xfrm>
            <a:off x="5991860" y="2391410"/>
            <a:ext cx="5440680" cy="292608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31520" y="6098667"/>
            <a:ext cx="14630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9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Intuition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2331720" y="6098286"/>
            <a:ext cx="85039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larger a₀ means a faster event clock.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064240" y="6501384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  <p:sp>
        <p:nvSpPr>
          <p:cNvPr id="14" name="Text Box 13"/>
          <p:cNvSpPr txBox="1"/>
          <p:nvPr/>
        </p:nvSpPr>
        <p:spPr>
          <a:xfrm>
            <a:off x="548640" y="1242695"/>
            <a:ext cx="78511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The first number decides how long we’ll wait until next event happens.</a:t>
            </a:r>
            <a:endParaRPr lang="en-US"/>
          </a:p>
        </p:txBody>
      </p:sp>
      <p:sp>
        <p:nvSpPr>
          <p:cNvPr id="15" name="Text Box 14"/>
          <p:cNvSpPr txBox="1"/>
          <p:nvPr/>
        </p:nvSpPr>
        <p:spPr>
          <a:xfrm>
            <a:off x="8554085" y="125412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events: 1, 2, 3, ..., j</a:t>
            </a:r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4730" y="1678940"/>
            <a:ext cx="6879590" cy="71247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6130" y="2631440"/>
            <a:ext cx="1128395" cy="50863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73952"/>
            <a:ext cx="11201400" cy="0"/>
          </a:xfrm>
          <a:prstGeom prst="line">
            <a:avLst/>
          </a:prstGeom>
          <a:noFill/>
          <a:ln w="10160">
            <a:solidFill>
              <a:srgbClr val="D7DEE8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548640" y="347345"/>
            <a:ext cx="11642725" cy="43878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93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Core principle: the next reaction is determined by two random numbers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932688"/>
            <a:ext cx="1234440" cy="0"/>
          </a:xfrm>
          <a:prstGeom prst="line">
            <a:avLst/>
          </a:prstGeom>
          <a:noFill/>
          <a:ln w="38100">
            <a:solidFill>
              <a:srgbClr val="188977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675640" y="1920875"/>
            <a:ext cx="7274560" cy="621665"/>
          </a:xfrm>
          <a:prstGeom prst="rect">
            <a:avLst/>
          </a:prstGeom>
          <a:noFill/>
        </p:spPr>
        <p:txBody>
          <a:bodyPr wrap="square" lIns="635" tIns="635" rIns="635" bIns="635" rtlCol="0" anchor="ctr">
            <a:normAutofit lnSpcReduction="20000"/>
          </a:bodyPr>
          <a:lstStyle/>
          <a:p>
            <a:pPr lvl="0" algn="l">
              <a:buClrTx/>
              <a:buSzTx/>
              <a:buFontTx/>
            </a:pPr>
            <a:r>
              <a:rPr lang="en-US" sz="2200" dirty="0">
                <a:solidFill>
                  <a:srgbClr val="2E86A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  <a:sym typeface="+mn-ea"/>
              </a:rPr>
              <a:t>r2 ~ U(0,1), </a:t>
            </a:r>
            <a:r>
              <a:rPr lang="en-US" sz="2200" dirty="0">
                <a:solidFill>
                  <a:srgbClr val="2E86A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  <a:sym typeface="+mn-ea"/>
              </a:rPr>
              <a:t>choose μ such that  Σ</a:t>
            </a:r>
            <a:r>
              <a:rPr lang="en-US" sz="2200" baseline="-25000" dirty="0">
                <a:solidFill>
                  <a:srgbClr val="2E86A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  <a:sym typeface="+mn-ea"/>
              </a:rPr>
              <a:t>{j&lt;μ}</a:t>
            </a:r>
            <a:r>
              <a:rPr lang="en-US" sz="2200" dirty="0">
                <a:solidFill>
                  <a:srgbClr val="2E86A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  <a:sym typeface="+mn-ea"/>
              </a:rPr>
              <a:t> a</a:t>
            </a:r>
            <a:r>
              <a:rPr lang="en-US" sz="2200" baseline="-25000" dirty="0">
                <a:solidFill>
                  <a:srgbClr val="2E86A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  <a:sym typeface="+mn-ea"/>
              </a:rPr>
              <a:t>j</a:t>
            </a:r>
            <a:r>
              <a:rPr lang="en-US" sz="2200" dirty="0">
                <a:solidFill>
                  <a:srgbClr val="2E86A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  <a:sym typeface="+mn-ea"/>
              </a:rPr>
              <a:t> &lt; </a:t>
            </a:r>
            <a:r>
              <a:rPr lang="en-US" sz="2200" dirty="0">
                <a:solidFill>
                  <a:srgbClr val="2E86A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  <a:sym typeface="+mn-ea"/>
              </a:rPr>
              <a:t>r</a:t>
            </a:r>
            <a:r>
              <a:rPr lang="en-US" sz="2200" baseline="-25000" dirty="0">
                <a:solidFill>
                  <a:srgbClr val="2E86A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  <a:sym typeface="+mn-ea"/>
              </a:rPr>
              <a:t>2</a:t>
            </a:r>
            <a:r>
              <a:rPr lang="en-US" sz="2200" dirty="0">
                <a:solidFill>
                  <a:srgbClr val="2E86A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  <a:sym typeface="+mn-ea"/>
              </a:rPr>
              <a:t>a</a:t>
            </a:r>
            <a:r>
              <a:rPr lang="en-US" sz="2200" baseline="-25000" dirty="0">
                <a:solidFill>
                  <a:srgbClr val="2E86A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  <a:sym typeface="+mn-ea"/>
              </a:rPr>
              <a:t>0</a:t>
            </a:r>
            <a:r>
              <a:rPr lang="en-US" sz="2200" dirty="0">
                <a:solidFill>
                  <a:srgbClr val="2E86A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  <a:sym typeface="+mn-ea"/>
              </a:rPr>
              <a:t> ≤ Σ</a:t>
            </a:r>
            <a:r>
              <a:rPr lang="en-US" sz="2200" baseline="-25000" dirty="0">
                <a:solidFill>
                  <a:srgbClr val="2E86A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  <a:sym typeface="+mn-ea"/>
              </a:rPr>
              <a:t>{j≤μ}</a:t>
            </a:r>
            <a:r>
              <a:rPr lang="en-US" sz="2200" dirty="0">
                <a:solidFill>
                  <a:srgbClr val="2E86A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  <a:sym typeface="+mn-ea"/>
              </a:rPr>
              <a:t> a</a:t>
            </a:r>
            <a:r>
              <a:rPr lang="en-US" sz="2200" baseline="-25000" dirty="0">
                <a:solidFill>
                  <a:srgbClr val="2E86A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  <a:sym typeface="+mn-ea"/>
              </a:rPr>
              <a:t>j</a:t>
            </a:r>
            <a:endParaRPr lang="en-US" sz="2200" baseline="-25000" dirty="0">
              <a:solidFill>
                <a:srgbClr val="2E86AB"/>
              </a:solidFill>
              <a:latin typeface="Cambria Math" pitchFamily="34" charset="0"/>
              <a:ea typeface="Cambria Math" pitchFamily="34" charset="-122"/>
              <a:cs typeface="Cambria Math" pitchFamily="34" charset="-120"/>
              <a:sym typeface="+mn-ea"/>
            </a:endParaRPr>
          </a:p>
        </p:txBody>
      </p:sp>
      <p:sp>
        <p:nvSpPr>
          <p:cNvPr id="12" name="Text 9"/>
          <p:cNvSpPr/>
          <p:nvPr/>
        </p:nvSpPr>
        <p:spPr>
          <a:xfrm>
            <a:off x="2331720" y="4791456"/>
            <a:ext cx="85039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064240" y="6501384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  <p:sp>
        <p:nvSpPr>
          <p:cNvPr id="14" name="Text Box 13"/>
          <p:cNvSpPr txBox="1"/>
          <p:nvPr/>
        </p:nvSpPr>
        <p:spPr>
          <a:xfrm>
            <a:off x="548640" y="1242695"/>
            <a:ext cx="81718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The second number decides which event will happen next.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1000" y="2689225"/>
            <a:ext cx="8889365" cy="3097530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731520" y="6098667"/>
            <a:ext cx="14630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p>
            <a:pPr marL="0" indent="0">
              <a:buNone/>
            </a:pPr>
            <a:r>
              <a:rPr lang="en-US" sz="1800" b="1" dirty="0">
                <a:solidFill>
                  <a:srgbClr val="19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Intuition</a:t>
            </a:r>
            <a:endParaRPr lang="en-US" sz="1800" dirty="0"/>
          </a:p>
        </p:txBody>
      </p:sp>
      <p:sp>
        <p:nvSpPr>
          <p:cNvPr id="17" name="Text 9"/>
          <p:cNvSpPr/>
          <p:nvPr/>
        </p:nvSpPr>
        <p:spPr>
          <a:xfrm>
            <a:off x="2331720" y="6098286"/>
            <a:ext cx="85039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  <a:sym typeface="+mn-ea"/>
              </a:rPr>
              <a:t>each a_j/a₀ is the probability that the next event is reaction j.</a:t>
            </a:r>
            <a:endParaRPr lang="en-US" sz="1700" dirty="0"/>
          </a:p>
        </p:txBody>
      </p:sp>
      <p:sp>
        <p:nvSpPr>
          <p:cNvPr id="18" name="Text Box 17"/>
          <p:cNvSpPr txBox="1"/>
          <p:nvPr/>
        </p:nvSpPr>
        <p:spPr>
          <a:xfrm>
            <a:off x="8554085" y="125412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events: 1, 2, 3, ..., j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73952"/>
            <a:ext cx="11201400" cy="0"/>
          </a:xfrm>
          <a:prstGeom prst="line">
            <a:avLst/>
          </a:prstGeom>
          <a:noFill/>
          <a:ln w="10160">
            <a:solidFill>
              <a:srgbClr val="D7DEE8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548640" y="347472"/>
            <a:ext cx="10789920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93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Formal workflow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932688"/>
            <a:ext cx="1234440" cy="0"/>
          </a:xfrm>
          <a:prstGeom prst="line">
            <a:avLst/>
          </a:prstGeom>
          <a:noFill/>
          <a:ln w="38100">
            <a:solidFill>
              <a:srgbClr val="188977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1965960" y="850392"/>
            <a:ext cx="950976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2616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each step is a reproducible algorithmic operation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713232" y="1901952"/>
            <a:ext cx="411480" cy="411480"/>
          </a:xfrm>
          <a:prstGeom prst="ellipse">
            <a:avLst/>
          </a:prstGeom>
          <a:solidFill>
            <a:srgbClr val="2E86AB"/>
          </a:solidFill>
          <a:ln w="8890">
            <a:solidFill>
              <a:srgbClr val="FFFFFF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216152" y="1883664"/>
            <a:ext cx="141732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9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reactions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40664" y="2496312"/>
            <a:ext cx="1828800" cy="7498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52616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list every possible event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2569464" y="2112264"/>
            <a:ext cx="201168" cy="0"/>
          </a:xfrm>
          <a:prstGeom prst="line">
            <a:avLst/>
          </a:prstGeom>
          <a:noFill/>
          <a:ln w="13970">
            <a:solidFill>
              <a:srgbClr val="D7DEE8"/>
            </a:solidFill>
            <a:prstDash val="solid"/>
            <a:headEnd type="none"/>
            <a:tailEnd type="triangle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2980944" y="1901952"/>
            <a:ext cx="411480" cy="411480"/>
          </a:xfrm>
          <a:prstGeom prst="ellipse">
            <a:avLst/>
          </a:prstGeom>
          <a:solidFill>
            <a:srgbClr val="188977"/>
          </a:solidFill>
          <a:ln w="8890">
            <a:solidFill>
              <a:srgbClr val="FFFFFF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483864" y="1883664"/>
            <a:ext cx="141732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9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propensities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008376" y="2496312"/>
            <a:ext cx="1828800" cy="7498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52616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a_j(x) = rate of reaction j in the current state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837176" y="2112264"/>
            <a:ext cx="201168" cy="0"/>
          </a:xfrm>
          <a:prstGeom prst="line">
            <a:avLst/>
          </a:prstGeom>
          <a:noFill/>
          <a:ln w="13970">
            <a:solidFill>
              <a:srgbClr val="D7DEE8"/>
            </a:solidFill>
            <a:prstDash val="solid"/>
            <a:headEnd type="none"/>
            <a:tailEnd type="triangle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5248656" y="1901952"/>
            <a:ext cx="411480" cy="411480"/>
          </a:xfrm>
          <a:prstGeom prst="ellipse">
            <a:avLst/>
          </a:prstGeom>
          <a:solidFill>
            <a:srgbClr val="C96E2B"/>
          </a:solidFill>
          <a:ln w="8890">
            <a:solidFill>
              <a:srgbClr val="FFFFFF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751576" y="1883664"/>
            <a:ext cx="141732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9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 waiting time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276088" y="2496312"/>
            <a:ext cx="1828800" cy="7498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52616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τ ~ Exponential(a₀)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7104888" y="2112264"/>
            <a:ext cx="201168" cy="0"/>
          </a:xfrm>
          <a:prstGeom prst="line">
            <a:avLst/>
          </a:prstGeom>
          <a:noFill/>
          <a:ln w="13970">
            <a:solidFill>
              <a:srgbClr val="D7DEE8"/>
            </a:solidFill>
            <a:prstDash val="solid"/>
            <a:headEnd type="none"/>
            <a:tailEnd type="triangle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7516368" y="1901952"/>
            <a:ext cx="411480" cy="411480"/>
          </a:xfrm>
          <a:prstGeom prst="ellipse">
            <a:avLst/>
          </a:prstGeom>
          <a:solidFill>
            <a:srgbClr val="6750A4"/>
          </a:solidFill>
          <a:ln w="8890">
            <a:solidFill>
              <a:srgbClr val="FFFFFF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019288" y="1883664"/>
            <a:ext cx="141732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9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reaction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543800" y="2496312"/>
            <a:ext cx="1828800" cy="7498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52616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roulette wheel: P(j)=a_j/a₀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372600" y="2112264"/>
            <a:ext cx="201168" cy="0"/>
          </a:xfrm>
          <a:prstGeom prst="line">
            <a:avLst/>
          </a:prstGeom>
          <a:noFill/>
          <a:ln w="13970">
            <a:solidFill>
              <a:srgbClr val="D7DEE8"/>
            </a:solidFill>
            <a:prstDash val="solid"/>
            <a:headEnd type="none"/>
            <a:tailEnd type="triangle"/>
          </a:ln>
        </p:spPr>
        <p:txBody>
          <a:bodyPr/>
          <a:p/>
        </p:txBody>
      </p:sp>
      <p:sp>
        <p:nvSpPr>
          <p:cNvPr id="22" name="Text 20"/>
          <p:cNvSpPr/>
          <p:nvPr/>
        </p:nvSpPr>
        <p:spPr>
          <a:xfrm>
            <a:off x="9784080" y="1901952"/>
            <a:ext cx="411480" cy="411480"/>
          </a:xfrm>
          <a:prstGeom prst="ellipse">
            <a:avLst/>
          </a:prstGeom>
          <a:solidFill>
            <a:srgbClr val="A13E3B"/>
          </a:solidFill>
          <a:ln w="8890">
            <a:solidFill>
              <a:srgbClr val="FFFFFF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0287000" y="1883664"/>
            <a:ext cx="141732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9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Update state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811512" y="2496312"/>
            <a:ext cx="1828800" cy="7498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52616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x ← x + ν_j, t ← t + τ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2136775" y="3731260"/>
            <a:ext cx="8092440" cy="685800"/>
          </a:xfrm>
          <a:prstGeom prst="roundRect">
            <a:avLst>
              <a:gd name="adj" fmla="val 10667"/>
            </a:avLst>
          </a:prstGeom>
          <a:solidFill>
            <a:srgbClr val="F8FAFC"/>
          </a:solidFill>
          <a:ln w="13970">
            <a:solidFill>
              <a:srgbClr val="D7DEE8"/>
            </a:solidFill>
          </a:ln>
        </p:spPr>
        <p:txBody>
          <a:bodyPr wrap="square" lIns="1905" tIns="1905" rIns="1905" bIns="1905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93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Repeat until t reaches the desired final time, or until no reaction can occur (a₀ = 0).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1064240" y="6501384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73952"/>
            <a:ext cx="11201400" cy="0"/>
          </a:xfrm>
          <a:prstGeom prst="line">
            <a:avLst/>
          </a:prstGeom>
          <a:noFill/>
          <a:ln w="10160">
            <a:solidFill>
              <a:srgbClr val="D7DEE8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548640" y="347472"/>
            <a:ext cx="10789920" cy="4389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93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Detailed example: one mRNA species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932688"/>
            <a:ext cx="1234440" cy="0"/>
          </a:xfrm>
          <a:prstGeom prst="line">
            <a:avLst/>
          </a:prstGeom>
          <a:noFill/>
          <a:ln w="38100">
            <a:solidFill>
              <a:srgbClr val="188977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1965960" y="850392"/>
            <a:ext cx="950976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2616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walk through the full algorithm with the simplest model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65835" y="1325880"/>
            <a:ext cx="5212080" cy="502920"/>
          </a:xfrm>
          <a:prstGeom prst="rect">
            <a:avLst/>
          </a:prstGeom>
          <a:noFill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1932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∅  --k_m--&gt;  M        M  --γ_m m--&gt;  ∅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261745" y="2075815"/>
            <a:ext cx="338328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 = current mRNA molecule count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1148715" y="3040380"/>
            <a:ext cx="2057400" cy="393192"/>
          </a:xfrm>
          <a:prstGeom prst="rect">
            <a:avLst/>
          </a:prstGeom>
          <a:solidFill>
            <a:srgbClr val="19324A"/>
          </a:solidFill>
          <a:ln w="10160">
            <a:solidFill>
              <a:srgbClr val="FFFFFF"/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Reaction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206115" y="3040380"/>
            <a:ext cx="1691640" cy="393192"/>
          </a:xfrm>
          <a:prstGeom prst="rect">
            <a:avLst/>
          </a:prstGeom>
          <a:solidFill>
            <a:srgbClr val="19324A"/>
          </a:solidFill>
          <a:ln w="10160">
            <a:solidFill>
              <a:srgbClr val="FFFFFF"/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Propensity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4897755" y="3040380"/>
            <a:ext cx="1691640" cy="393192"/>
          </a:xfrm>
          <a:prstGeom prst="rect">
            <a:avLst/>
          </a:prstGeom>
          <a:solidFill>
            <a:srgbClr val="19324A"/>
          </a:solidFill>
          <a:ln w="10160">
            <a:solidFill>
              <a:srgbClr val="FFFFFF"/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State update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148715" y="3433572"/>
            <a:ext cx="2057400" cy="393192"/>
          </a:xfrm>
          <a:prstGeom prst="rect">
            <a:avLst/>
          </a:prstGeom>
          <a:solidFill>
            <a:srgbClr val="F8FAFC"/>
          </a:solidFill>
          <a:ln w="10160">
            <a:solidFill>
              <a:srgbClr val="FFFFF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1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transcription: ∅→M</a:t>
            </a:r>
            <a:endParaRPr lang="en-US" sz="1210" dirty="0"/>
          </a:p>
        </p:txBody>
      </p:sp>
      <p:sp>
        <p:nvSpPr>
          <p:cNvPr id="14" name="Text 12"/>
          <p:cNvSpPr/>
          <p:nvPr/>
        </p:nvSpPr>
        <p:spPr>
          <a:xfrm>
            <a:off x="3206115" y="3433572"/>
            <a:ext cx="1691640" cy="393192"/>
          </a:xfrm>
          <a:prstGeom prst="rect">
            <a:avLst/>
          </a:prstGeom>
          <a:solidFill>
            <a:srgbClr val="F8FAFC"/>
          </a:solidFill>
          <a:ln w="10160">
            <a:solidFill>
              <a:srgbClr val="FFFFF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1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a₁ = k_m</a:t>
            </a:r>
            <a:endParaRPr lang="en-US" sz="1210" dirty="0"/>
          </a:p>
        </p:txBody>
      </p:sp>
      <p:sp>
        <p:nvSpPr>
          <p:cNvPr id="15" name="Text 13"/>
          <p:cNvSpPr/>
          <p:nvPr/>
        </p:nvSpPr>
        <p:spPr>
          <a:xfrm>
            <a:off x="4897755" y="3433572"/>
            <a:ext cx="1691640" cy="393192"/>
          </a:xfrm>
          <a:prstGeom prst="rect">
            <a:avLst/>
          </a:prstGeom>
          <a:solidFill>
            <a:srgbClr val="F8FAFC"/>
          </a:solidFill>
          <a:ln w="10160">
            <a:solidFill>
              <a:srgbClr val="FFFFF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1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 ← m + 1</a:t>
            </a:r>
            <a:endParaRPr lang="en-US" sz="1210" dirty="0"/>
          </a:p>
        </p:txBody>
      </p:sp>
      <p:sp>
        <p:nvSpPr>
          <p:cNvPr id="16" name="Text 14"/>
          <p:cNvSpPr/>
          <p:nvPr/>
        </p:nvSpPr>
        <p:spPr>
          <a:xfrm>
            <a:off x="1148715" y="3826764"/>
            <a:ext cx="2057400" cy="393192"/>
          </a:xfrm>
          <a:prstGeom prst="rect">
            <a:avLst/>
          </a:prstGeom>
          <a:solidFill>
            <a:srgbClr val="F8FAFC"/>
          </a:solidFill>
          <a:ln w="10160">
            <a:solidFill>
              <a:srgbClr val="FFFFF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1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degradation: M→∅</a:t>
            </a:r>
            <a:endParaRPr lang="en-US" sz="1210" dirty="0"/>
          </a:p>
        </p:txBody>
      </p:sp>
      <p:sp>
        <p:nvSpPr>
          <p:cNvPr id="17" name="Text 15"/>
          <p:cNvSpPr/>
          <p:nvPr/>
        </p:nvSpPr>
        <p:spPr>
          <a:xfrm>
            <a:off x="3206115" y="3826764"/>
            <a:ext cx="1691640" cy="393192"/>
          </a:xfrm>
          <a:prstGeom prst="rect">
            <a:avLst/>
          </a:prstGeom>
          <a:solidFill>
            <a:srgbClr val="F8FAFC"/>
          </a:solidFill>
          <a:ln w="10160">
            <a:solidFill>
              <a:srgbClr val="FFFFF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1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a₂ = γ_m m</a:t>
            </a:r>
            <a:endParaRPr lang="en-US" sz="1210" dirty="0"/>
          </a:p>
        </p:txBody>
      </p:sp>
      <p:sp>
        <p:nvSpPr>
          <p:cNvPr id="18" name="Text 16"/>
          <p:cNvSpPr/>
          <p:nvPr/>
        </p:nvSpPr>
        <p:spPr>
          <a:xfrm>
            <a:off x="4897755" y="3826764"/>
            <a:ext cx="1691640" cy="393192"/>
          </a:xfrm>
          <a:prstGeom prst="rect">
            <a:avLst/>
          </a:prstGeom>
          <a:solidFill>
            <a:srgbClr val="F8FAFC"/>
          </a:solidFill>
          <a:ln w="10160">
            <a:solidFill>
              <a:srgbClr val="FFFFFF"/>
            </a:solidFill>
          </a:ln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1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 ← m − 1</a:t>
            </a:r>
            <a:endParaRPr lang="en-US" sz="1210" dirty="0"/>
          </a:p>
        </p:txBody>
      </p:sp>
      <p:sp>
        <p:nvSpPr>
          <p:cNvPr id="22" name="Text 19"/>
          <p:cNvSpPr/>
          <p:nvPr/>
        </p:nvSpPr>
        <p:spPr>
          <a:xfrm>
            <a:off x="11064240" y="6501384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  <p:sp>
        <p:nvSpPr>
          <p:cNvPr id="23" name="Text 3"/>
          <p:cNvSpPr/>
          <p:nvPr/>
        </p:nvSpPr>
        <p:spPr>
          <a:xfrm>
            <a:off x="1148715" y="4490085"/>
            <a:ext cx="5365750" cy="35623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  <a:sym typeface="+mn-ea"/>
              </a:rPr>
              <a:t>suppose current m = 20, k_m = 5 min⁻¹, γ_m = 0.2 min⁻¹</a:t>
            </a:r>
            <a:endParaRPr lang="en-US" sz="1550" dirty="0">
              <a:solidFill>
                <a:srgbClr val="1F2937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  <a:sym typeface="+mn-ea"/>
            </a:endParaRPr>
          </a:p>
        </p:txBody>
      </p:sp>
      <p:sp>
        <p:nvSpPr>
          <p:cNvPr id="24" name="Text 9"/>
          <p:cNvSpPr/>
          <p:nvPr/>
        </p:nvSpPr>
        <p:spPr>
          <a:xfrm>
            <a:off x="1148715" y="4869815"/>
            <a:ext cx="241300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  <a:sym typeface="+mn-ea"/>
              </a:rPr>
              <a:t>draw r₁ = 0.37, </a:t>
            </a: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  <a:sym typeface="+mn-ea"/>
              </a:rPr>
              <a:t>r₂ = 0.63</a:t>
            </a:r>
            <a:endParaRPr lang="en-US" sz="1550" dirty="0">
              <a:solidFill>
                <a:srgbClr val="1F2937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  <a:sym typeface="+mn-ea"/>
            </a:endParaRPr>
          </a:p>
        </p:txBody>
      </p:sp>
      <p:sp>
        <p:nvSpPr>
          <p:cNvPr id="25" name="Text 4"/>
          <p:cNvSpPr/>
          <p:nvPr/>
        </p:nvSpPr>
        <p:spPr>
          <a:xfrm>
            <a:off x="737362" y="1098042"/>
            <a:ext cx="411480" cy="411480"/>
          </a:xfrm>
          <a:prstGeom prst="ellipse">
            <a:avLst/>
          </a:prstGeom>
          <a:solidFill>
            <a:srgbClr val="2E86AB"/>
          </a:solidFill>
          <a:ln w="8890">
            <a:solidFill>
              <a:srgbClr val="FFFFFF"/>
            </a:solidFill>
          </a:ln>
        </p:spPr>
        <p:txBody>
          <a:bodyPr wrap="square" lIns="0" tIns="0" rIns="0" bIns="0" rtlCol="0" anchor="ctr"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600" dirty="0"/>
          </a:p>
        </p:txBody>
      </p:sp>
      <p:sp>
        <p:nvSpPr>
          <p:cNvPr id="26" name="Text 5"/>
          <p:cNvSpPr/>
          <p:nvPr/>
        </p:nvSpPr>
        <p:spPr>
          <a:xfrm>
            <a:off x="1240282" y="1079754"/>
            <a:ext cx="141732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90000"/>
          </a:bodyPr>
          <a:p>
            <a:pPr marL="0" indent="0">
              <a:buNone/>
            </a:pPr>
            <a:r>
              <a:rPr lang="en-US" sz="1600" b="1" dirty="0">
                <a:solidFill>
                  <a:srgbClr val="19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reactions</a:t>
            </a:r>
            <a:endParaRPr lang="en-US" sz="1600" dirty="0"/>
          </a:p>
        </p:txBody>
      </p:sp>
      <p:sp>
        <p:nvSpPr>
          <p:cNvPr id="27" name="Text 8"/>
          <p:cNvSpPr/>
          <p:nvPr/>
        </p:nvSpPr>
        <p:spPr>
          <a:xfrm>
            <a:off x="737489" y="2505837"/>
            <a:ext cx="411480" cy="411480"/>
          </a:xfrm>
          <a:prstGeom prst="ellipse">
            <a:avLst/>
          </a:prstGeom>
          <a:solidFill>
            <a:srgbClr val="188977"/>
          </a:solidFill>
          <a:ln w="8890">
            <a:solidFill>
              <a:srgbClr val="FFFFFF"/>
            </a:solidFill>
          </a:ln>
        </p:spPr>
        <p:txBody>
          <a:bodyPr wrap="square" lIns="0" tIns="0" rIns="0" bIns="0" rtlCol="0" anchor="ctr"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600" dirty="0"/>
          </a:p>
        </p:txBody>
      </p:sp>
      <p:sp>
        <p:nvSpPr>
          <p:cNvPr id="28" name="Text 9"/>
          <p:cNvSpPr/>
          <p:nvPr/>
        </p:nvSpPr>
        <p:spPr>
          <a:xfrm>
            <a:off x="1240155" y="2487295"/>
            <a:ext cx="1736725" cy="3238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lvl="0" algn="l">
              <a:buClrTx/>
              <a:buSzTx/>
              <a:buFontTx/>
            </a:pPr>
            <a:r>
              <a:rPr lang="en-US" sz="1300" b="1" dirty="0">
                <a:solidFill>
                  <a:srgbClr val="19324A"/>
                </a:solidFill>
                <a:latin typeface="Aptos" pitchFamily="34" charset="0"/>
                <a:ea typeface="Aptos" pitchFamily="34" charset="-122"/>
                <a:cs typeface="Aptos" pitchFamily="34" charset="-120"/>
                <a:sym typeface="+mn-ea"/>
              </a:rPr>
              <a:t>Define propensities</a:t>
            </a:r>
            <a:endParaRPr lang="en-US" sz="900" b="1" dirty="0">
              <a:solidFill>
                <a:srgbClr val="19324A"/>
              </a:solidFill>
              <a:latin typeface="Aptos" pitchFamily="34" charset="0"/>
              <a:ea typeface="Aptos" pitchFamily="34" charset="-122"/>
              <a:cs typeface="Aptos" pitchFamily="34" charset="-120"/>
              <a:sym typeface="+mn-ea"/>
            </a:endParaRPr>
          </a:p>
        </p:txBody>
      </p:sp>
      <p:sp>
        <p:nvSpPr>
          <p:cNvPr id="29" name="Text 12"/>
          <p:cNvSpPr/>
          <p:nvPr/>
        </p:nvSpPr>
        <p:spPr>
          <a:xfrm>
            <a:off x="6676136" y="1100582"/>
            <a:ext cx="411480" cy="411480"/>
          </a:xfrm>
          <a:prstGeom prst="ellipse">
            <a:avLst/>
          </a:prstGeom>
          <a:solidFill>
            <a:srgbClr val="C96E2B"/>
          </a:solidFill>
          <a:ln w="8890">
            <a:solidFill>
              <a:srgbClr val="FFFFFF"/>
            </a:solidFill>
          </a:ln>
        </p:spPr>
        <p:txBody>
          <a:bodyPr wrap="square" lIns="0" tIns="0" rIns="0" bIns="0" rtlCol="0" anchor="ctr"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600" dirty="0"/>
          </a:p>
        </p:txBody>
      </p:sp>
      <p:sp>
        <p:nvSpPr>
          <p:cNvPr id="30" name="Text 13"/>
          <p:cNvSpPr/>
          <p:nvPr/>
        </p:nvSpPr>
        <p:spPr>
          <a:xfrm>
            <a:off x="7179310" y="1082040"/>
            <a:ext cx="1804670" cy="28003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marL="0" indent="0">
              <a:buNone/>
            </a:pPr>
            <a:r>
              <a:rPr lang="en-US" sz="1300" b="1" dirty="0">
                <a:solidFill>
                  <a:srgbClr val="19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 waiting time</a:t>
            </a:r>
            <a:endParaRPr lang="en-US" sz="1300" b="1" dirty="0">
              <a:solidFill>
                <a:srgbClr val="19324A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</p:txBody>
      </p:sp>
      <p:sp>
        <p:nvSpPr>
          <p:cNvPr id="31" name="Text 16"/>
          <p:cNvSpPr/>
          <p:nvPr/>
        </p:nvSpPr>
        <p:spPr>
          <a:xfrm>
            <a:off x="6676263" y="3028442"/>
            <a:ext cx="411480" cy="411480"/>
          </a:xfrm>
          <a:prstGeom prst="ellipse">
            <a:avLst/>
          </a:prstGeom>
          <a:solidFill>
            <a:srgbClr val="6750A4"/>
          </a:solidFill>
          <a:ln w="8890">
            <a:solidFill>
              <a:srgbClr val="FFFFFF"/>
            </a:solidFill>
          </a:ln>
        </p:spPr>
        <p:txBody>
          <a:bodyPr wrap="square" lIns="0" tIns="0" rIns="0" bIns="0" rtlCol="0" anchor="ctr"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600" dirty="0"/>
          </a:p>
        </p:txBody>
      </p:sp>
      <p:sp>
        <p:nvSpPr>
          <p:cNvPr id="32" name="Text 17"/>
          <p:cNvSpPr/>
          <p:nvPr/>
        </p:nvSpPr>
        <p:spPr>
          <a:xfrm>
            <a:off x="7179183" y="3010154"/>
            <a:ext cx="141732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90000"/>
          </a:bodyPr>
          <a:p>
            <a:pPr marL="0" indent="0">
              <a:buNone/>
            </a:pPr>
            <a:r>
              <a:rPr lang="en-US" sz="1600" b="1" dirty="0">
                <a:solidFill>
                  <a:srgbClr val="19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reaction</a:t>
            </a:r>
            <a:endParaRPr lang="en-US" sz="1600" dirty="0"/>
          </a:p>
        </p:txBody>
      </p:sp>
      <p:sp>
        <p:nvSpPr>
          <p:cNvPr id="33" name="Text 20"/>
          <p:cNvSpPr/>
          <p:nvPr/>
        </p:nvSpPr>
        <p:spPr>
          <a:xfrm>
            <a:off x="6676390" y="5407787"/>
            <a:ext cx="411480" cy="411480"/>
          </a:xfrm>
          <a:prstGeom prst="ellipse">
            <a:avLst/>
          </a:prstGeom>
          <a:solidFill>
            <a:srgbClr val="A13E3B"/>
          </a:solidFill>
          <a:ln w="8890">
            <a:solidFill>
              <a:srgbClr val="FFFFFF"/>
            </a:solidFill>
          </a:ln>
        </p:spPr>
        <p:txBody>
          <a:bodyPr wrap="square" lIns="0" tIns="0" rIns="0" bIns="0" rtlCol="0" anchor="ctr"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600" dirty="0"/>
          </a:p>
        </p:txBody>
      </p:sp>
      <p:sp>
        <p:nvSpPr>
          <p:cNvPr id="34" name="Text 21"/>
          <p:cNvSpPr/>
          <p:nvPr/>
        </p:nvSpPr>
        <p:spPr>
          <a:xfrm>
            <a:off x="7179310" y="5389499"/>
            <a:ext cx="141732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p>
            <a:pPr marL="0" indent="0">
              <a:buNone/>
            </a:pPr>
            <a:r>
              <a:rPr lang="en-US" sz="1400" b="1" dirty="0">
                <a:solidFill>
                  <a:srgbClr val="1932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Update state</a:t>
            </a:r>
            <a:endParaRPr lang="en-US" sz="1400" b="1" dirty="0">
              <a:solidFill>
                <a:srgbClr val="19324A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</p:txBody>
      </p:sp>
      <p:sp>
        <p:nvSpPr>
          <p:cNvPr id="35" name="Text 5"/>
          <p:cNvSpPr/>
          <p:nvPr/>
        </p:nvSpPr>
        <p:spPr>
          <a:xfrm>
            <a:off x="7179310" y="1411605"/>
            <a:ext cx="1828800" cy="38404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  <a:sym typeface="+mn-ea"/>
              </a:rPr>
              <a:t>a</a:t>
            </a:r>
            <a:r>
              <a:rPr lang="en-US" sz="1550" baseline="-2500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  <a:sym typeface="+mn-ea"/>
              </a:rPr>
              <a:t>1</a:t>
            </a: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  <a:sym typeface="+mn-ea"/>
              </a:rPr>
              <a:t> = 5</a:t>
            </a:r>
            <a:endParaRPr lang="en-US" sz="1550" dirty="0">
              <a:solidFill>
                <a:srgbClr val="1F2937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  <a:sym typeface="+mn-ea"/>
            </a:endParaRPr>
          </a:p>
        </p:txBody>
      </p:sp>
      <p:sp>
        <p:nvSpPr>
          <p:cNvPr id="36" name="Text 6"/>
          <p:cNvSpPr/>
          <p:nvPr/>
        </p:nvSpPr>
        <p:spPr>
          <a:xfrm>
            <a:off x="7179310" y="1657858"/>
            <a:ext cx="2788920" cy="38404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  <a:sym typeface="+mn-ea"/>
              </a:rPr>
              <a:t>a</a:t>
            </a:r>
            <a:r>
              <a:rPr lang="en-US" sz="1550" baseline="-2500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  <a:sym typeface="+mn-ea"/>
              </a:rPr>
              <a:t>2</a:t>
            </a: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  <a:sym typeface="+mn-ea"/>
              </a:rPr>
              <a:t> </a:t>
            </a: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  <a:sym typeface="+mn-ea"/>
              </a:rPr>
              <a:t>= 0.2 × 20 = 4</a:t>
            </a:r>
            <a:endParaRPr lang="en-US" sz="1550" dirty="0">
              <a:solidFill>
                <a:srgbClr val="1F2937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  <a:sym typeface="+mn-ea"/>
            </a:endParaRPr>
          </a:p>
        </p:txBody>
      </p:sp>
      <p:sp>
        <p:nvSpPr>
          <p:cNvPr id="37" name="Text 7"/>
          <p:cNvSpPr/>
          <p:nvPr/>
        </p:nvSpPr>
        <p:spPr>
          <a:xfrm>
            <a:off x="7179310" y="1920240"/>
            <a:ext cx="2743200" cy="38404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  <a:sym typeface="+mn-ea"/>
              </a:rPr>
              <a:t>a</a:t>
            </a:r>
            <a:r>
              <a:rPr lang="en-US" sz="1550" baseline="-2500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  <a:sym typeface="+mn-ea"/>
              </a:rPr>
              <a:t>0</a:t>
            </a: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  <a:sym typeface="+mn-ea"/>
              </a:rPr>
              <a:t> </a:t>
            </a: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  <a:sym typeface="+mn-ea"/>
              </a:rPr>
              <a:t>= a</a:t>
            </a:r>
            <a:r>
              <a:rPr lang="en-US" sz="1550" baseline="-2500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  <a:sym typeface="+mn-ea"/>
              </a:rPr>
              <a:t>1</a:t>
            </a: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  <a:sym typeface="+mn-ea"/>
              </a:rPr>
              <a:t> + a</a:t>
            </a:r>
            <a:r>
              <a:rPr lang="en-US" sz="1550" baseline="-2500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  <a:sym typeface="+mn-ea"/>
              </a:rPr>
              <a:t>2</a:t>
            </a: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  <a:sym typeface="+mn-ea"/>
              </a:rPr>
              <a:t> = 9</a:t>
            </a:r>
            <a:endParaRPr lang="en-US" sz="1550" dirty="0">
              <a:solidFill>
                <a:srgbClr val="1F2937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  <a:sym typeface="+mn-ea"/>
            </a:endParaRPr>
          </a:p>
        </p:txBody>
      </p:sp>
      <p:sp>
        <p:nvSpPr>
          <p:cNvPr id="38" name="Text 10"/>
          <p:cNvSpPr/>
          <p:nvPr/>
        </p:nvSpPr>
        <p:spPr>
          <a:xfrm>
            <a:off x="7092315" y="2337943"/>
            <a:ext cx="3063240" cy="502920"/>
          </a:xfrm>
          <a:prstGeom prst="rect">
            <a:avLst/>
          </a:prstGeom>
          <a:noFill/>
        </p:spPr>
        <p:txBody>
          <a:bodyPr wrap="square" lIns="635" tIns="635" rIns="635" bIns="635" rtlCol="0" anchor="ctr">
            <a:normAutofit fontScale="90000"/>
          </a:bodyPr>
          <a:p>
            <a:pPr marL="0" indent="0" algn="ctr">
              <a:buNone/>
            </a:pPr>
            <a:r>
              <a:rPr lang="en-US" sz="2200" dirty="0">
                <a:solidFill>
                  <a:srgbClr val="C96E2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τ = −ln(0.37)/9 = 0.11 min</a:t>
            </a:r>
            <a:endParaRPr lang="en-US" sz="2200" dirty="0"/>
          </a:p>
        </p:txBody>
      </p:sp>
      <p:sp>
        <p:nvSpPr>
          <p:cNvPr id="39" name="Text 13"/>
          <p:cNvSpPr/>
          <p:nvPr/>
        </p:nvSpPr>
        <p:spPr>
          <a:xfrm>
            <a:off x="7179310" y="3383153"/>
            <a:ext cx="246888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sz="15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  <a:sym typeface="+mn-ea"/>
              </a:rPr>
              <a:t>r₂a₀ = 5.67</a:t>
            </a:r>
            <a:endParaRPr lang="en-US" sz="1550" dirty="0">
              <a:solidFill>
                <a:srgbClr val="1F2937"/>
              </a:solidFill>
              <a:latin typeface="Noto Sans CJK SC" pitchFamily="34" charset="0"/>
              <a:ea typeface="Noto Sans CJK SC" pitchFamily="34" charset="-122"/>
              <a:cs typeface="Noto Sans CJK SC" pitchFamily="34" charset="-120"/>
              <a:sym typeface="+mn-ea"/>
            </a:endParaRPr>
          </a:p>
        </p:txBody>
      </p:sp>
      <p:sp>
        <p:nvSpPr>
          <p:cNvPr id="40" name="Text 14"/>
          <p:cNvSpPr/>
          <p:nvPr/>
        </p:nvSpPr>
        <p:spPr>
          <a:xfrm>
            <a:off x="7179310" y="3896741"/>
            <a:ext cx="3657600" cy="47548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Since 5 &lt; 5.67 ≤ 9, choose reaction 2: degradation.</a:t>
            </a:r>
            <a:endParaRPr lang="en-US" sz="1450" dirty="0"/>
          </a:p>
        </p:txBody>
      </p:sp>
      <p:sp>
        <p:nvSpPr>
          <p:cNvPr id="41" name="Text 16"/>
          <p:cNvSpPr/>
          <p:nvPr/>
        </p:nvSpPr>
        <p:spPr>
          <a:xfrm>
            <a:off x="7092315" y="5943600"/>
            <a:ext cx="3990340" cy="502920"/>
          </a:xfrm>
          <a:prstGeom prst="rect">
            <a:avLst/>
          </a:prstGeom>
          <a:noFill/>
        </p:spPr>
        <p:txBody>
          <a:bodyPr wrap="square" lIns="635" tIns="635" rIns="635" bIns="635" rtlCol="0" anchor="ctr">
            <a:normAutofit/>
          </a:bodyPr>
          <a:p>
            <a:pPr lvl="0" algn="l">
              <a:buClrTx/>
              <a:buSzTx/>
              <a:buFontTx/>
            </a:pPr>
            <a:r>
              <a:rPr lang="en-US" sz="2200" dirty="0">
                <a:solidFill>
                  <a:srgbClr val="C96E2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  <a:sym typeface="+mn-ea"/>
              </a:rPr>
              <a:t>t ← t + 0.11,     m ← 19</a:t>
            </a:r>
            <a:endParaRPr lang="en-US" sz="2200" dirty="0">
              <a:solidFill>
                <a:srgbClr val="C96E2B"/>
              </a:solidFill>
              <a:latin typeface="Cambria Math" pitchFamily="34" charset="0"/>
              <a:ea typeface="Cambria Math" pitchFamily="34" charset="-122"/>
              <a:cs typeface="Cambria Math" pitchFamily="34" charset="-120"/>
              <a:sym typeface="+mn-ea"/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7077710" y="4243705"/>
            <a:ext cx="4572000" cy="1007745"/>
            <a:chOff x="5328" y="5789"/>
            <a:chExt cx="12931" cy="2851"/>
          </a:xfrm>
        </p:grpSpPr>
        <p:sp>
          <p:nvSpPr>
            <p:cNvPr id="42" name="Shape 5"/>
            <p:cNvSpPr/>
            <p:nvPr/>
          </p:nvSpPr>
          <p:spPr>
            <a:xfrm>
              <a:off x="5472" y="6912"/>
              <a:ext cx="6912" cy="792"/>
            </a:xfrm>
            <a:prstGeom prst="rect">
              <a:avLst/>
            </a:prstGeom>
            <a:solidFill>
              <a:srgbClr val="2E86AB"/>
            </a:solidFill>
            <a:ln w="8890">
              <a:solidFill>
                <a:srgbClr val="FFFFFF"/>
              </a:solidFill>
              <a:prstDash val="solid"/>
            </a:ln>
          </p:spPr>
          <p:txBody>
            <a:bodyPr/>
            <a:p/>
          </p:txBody>
        </p:sp>
        <p:sp>
          <p:nvSpPr>
            <p:cNvPr id="43" name="Shape 6"/>
            <p:cNvSpPr/>
            <p:nvPr/>
          </p:nvSpPr>
          <p:spPr>
            <a:xfrm>
              <a:off x="12384" y="6912"/>
              <a:ext cx="5530" cy="792"/>
            </a:xfrm>
            <a:prstGeom prst="rect">
              <a:avLst/>
            </a:prstGeom>
            <a:solidFill>
              <a:srgbClr val="C96E2B"/>
            </a:solidFill>
            <a:ln w="8890">
              <a:solidFill>
                <a:srgbClr val="FFFFFF"/>
              </a:solidFill>
              <a:prstDash val="solid"/>
            </a:ln>
          </p:spPr>
          <p:txBody>
            <a:bodyPr/>
            <a:p/>
          </p:txBody>
        </p:sp>
        <p:sp>
          <p:nvSpPr>
            <p:cNvPr id="44" name="Text 7"/>
            <p:cNvSpPr/>
            <p:nvPr/>
          </p:nvSpPr>
          <p:spPr>
            <a:xfrm>
              <a:off x="5616" y="7848"/>
              <a:ext cx="5040" cy="79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p>
              <a:pPr marL="0" indent="0">
                <a:buNone/>
              </a:pPr>
              <a:r>
                <a:rPr lang="en-US" sz="1400" dirty="0">
                  <a:solidFill>
                    <a:srgbClr val="2E86AB"/>
                  </a:solidFill>
                  <a:latin typeface="Noto Sans CJK SC" pitchFamily="34" charset="0"/>
                  <a:ea typeface="Noto Sans CJK SC" pitchFamily="34" charset="-122"/>
                  <a:cs typeface="Noto Sans CJK SC" pitchFamily="34" charset="-120"/>
                </a:rPr>
                <a:t>Reaction 1: birth</a:t>
              </a:r>
              <a:endParaRPr lang="en-US" sz="1400" dirty="0"/>
            </a:p>
            <a:p>
              <a:pPr marL="0" indent="0">
                <a:buNone/>
              </a:pPr>
              <a:r>
                <a:rPr lang="en-US" sz="1400" dirty="0">
                  <a:solidFill>
                    <a:srgbClr val="2E86AB"/>
                  </a:solidFill>
                  <a:latin typeface="Noto Sans CJK SC" pitchFamily="34" charset="0"/>
                  <a:ea typeface="Noto Sans CJK SC" pitchFamily="34" charset="-122"/>
                  <a:cs typeface="Noto Sans CJK SC" pitchFamily="34" charset="-120"/>
                </a:rPr>
                <a:t>length = a₁</a:t>
              </a:r>
              <a:endParaRPr lang="en-US" sz="1400" dirty="0"/>
            </a:p>
          </p:txBody>
        </p:sp>
        <p:sp>
          <p:nvSpPr>
            <p:cNvPr id="45" name="Text 8"/>
            <p:cNvSpPr/>
            <p:nvPr/>
          </p:nvSpPr>
          <p:spPr>
            <a:xfrm>
              <a:off x="12816" y="7848"/>
              <a:ext cx="5040" cy="79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p>
              <a:pPr marL="0" indent="0">
                <a:buNone/>
              </a:pPr>
              <a:r>
                <a:rPr lang="en-US" sz="1400" dirty="0">
                  <a:solidFill>
                    <a:srgbClr val="C96E2B"/>
                  </a:solidFill>
                  <a:latin typeface="Noto Sans CJK SC" pitchFamily="34" charset="0"/>
                  <a:ea typeface="Noto Sans CJK SC" pitchFamily="34" charset="-122"/>
                  <a:cs typeface="Noto Sans CJK SC" pitchFamily="34" charset="-120"/>
                </a:rPr>
                <a:t>Reaction 2: death</a:t>
              </a:r>
              <a:endParaRPr lang="en-US" sz="1400" dirty="0"/>
            </a:p>
            <a:p>
              <a:pPr marL="0" indent="0">
                <a:buNone/>
              </a:pPr>
              <a:r>
                <a:rPr lang="en-US" sz="1400" dirty="0">
                  <a:solidFill>
                    <a:srgbClr val="C96E2B"/>
                  </a:solidFill>
                  <a:latin typeface="Noto Sans CJK SC" pitchFamily="34" charset="0"/>
                  <a:ea typeface="Noto Sans CJK SC" pitchFamily="34" charset="-122"/>
                  <a:cs typeface="Noto Sans CJK SC" pitchFamily="34" charset="-120"/>
                </a:rPr>
                <a:t>length = a₂</a:t>
              </a:r>
              <a:endParaRPr lang="en-US" sz="1400" dirty="0"/>
            </a:p>
          </p:txBody>
        </p:sp>
        <p:sp>
          <p:nvSpPr>
            <p:cNvPr id="46" name="Shape 9"/>
            <p:cNvSpPr/>
            <p:nvPr/>
          </p:nvSpPr>
          <p:spPr>
            <a:xfrm>
              <a:off x="5472" y="6595"/>
              <a:ext cx="0" cy="1296"/>
            </a:xfrm>
            <a:prstGeom prst="line">
              <a:avLst/>
            </a:prstGeom>
            <a:noFill/>
            <a:ln w="15240">
              <a:solidFill>
                <a:srgbClr val="111827"/>
              </a:solidFill>
              <a:prstDash val="solid"/>
            </a:ln>
          </p:spPr>
          <p:txBody>
            <a:bodyPr/>
            <a:p/>
          </p:txBody>
        </p:sp>
        <p:sp>
          <p:nvSpPr>
            <p:cNvPr id="47" name="Shape 10"/>
            <p:cNvSpPr/>
            <p:nvPr/>
          </p:nvSpPr>
          <p:spPr>
            <a:xfrm>
              <a:off x="12384" y="6595"/>
              <a:ext cx="0" cy="1296"/>
            </a:xfrm>
            <a:prstGeom prst="line">
              <a:avLst/>
            </a:prstGeom>
            <a:noFill/>
            <a:ln w="15240">
              <a:solidFill>
                <a:srgbClr val="111827"/>
              </a:solidFill>
              <a:prstDash val="solid"/>
            </a:ln>
          </p:spPr>
          <p:txBody>
            <a:bodyPr/>
            <a:p/>
          </p:txBody>
        </p:sp>
        <p:sp>
          <p:nvSpPr>
            <p:cNvPr id="48" name="Shape 11"/>
            <p:cNvSpPr/>
            <p:nvPr/>
          </p:nvSpPr>
          <p:spPr>
            <a:xfrm>
              <a:off x="17914" y="6595"/>
              <a:ext cx="0" cy="1296"/>
            </a:xfrm>
            <a:prstGeom prst="line">
              <a:avLst/>
            </a:prstGeom>
            <a:noFill/>
            <a:ln w="15240">
              <a:solidFill>
                <a:srgbClr val="111827"/>
              </a:solidFill>
              <a:prstDash val="solid"/>
            </a:ln>
          </p:spPr>
          <p:txBody>
            <a:bodyPr/>
            <a:p/>
          </p:txBody>
        </p:sp>
        <p:sp>
          <p:nvSpPr>
            <p:cNvPr id="49" name="Text 12"/>
            <p:cNvSpPr/>
            <p:nvPr/>
          </p:nvSpPr>
          <p:spPr>
            <a:xfrm>
              <a:off x="5328" y="6278"/>
              <a:ext cx="432" cy="288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p>
              <a:pPr marL="0" indent="0">
                <a:buNone/>
              </a:pPr>
              <a:r>
                <a:rPr lang="en-US" sz="1200" dirty="0">
                  <a:solidFill>
                    <a:srgbClr val="6B7280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rPr>
                <a:t>0</a:t>
              </a:r>
              <a:endParaRPr lang="en-US" sz="1200" dirty="0"/>
            </a:p>
          </p:txBody>
        </p:sp>
        <p:sp>
          <p:nvSpPr>
            <p:cNvPr id="50" name="Text 13"/>
            <p:cNvSpPr/>
            <p:nvPr/>
          </p:nvSpPr>
          <p:spPr>
            <a:xfrm>
              <a:off x="12269" y="6278"/>
              <a:ext cx="432" cy="288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p>
              <a:pPr marL="0" indent="0">
                <a:buNone/>
              </a:pPr>
              <a:r>
                <a:rPr lang="en-US" sz="1200" dirty="0">
                  <a:solidFill>
                    <a:srgbClr val="6B7280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rPr>
                <a:t>5</a:t>
              </a:r>
              <a:endParaRPr lang="en-US" sz="1200" dirty="0"/>
            </a:p>
          </p:txBody>
        </p:sp>
        <p:sp>
          <p:nvSpPr>
            <p:cNvPr id="51" name="Text 14"/>
            <p:cNvSpPr/>
            <p:nvPr/>
          </p:nvSpPr>
          <p:spPr>
            <a:xfrm>
              <a:off x="17827" y="6278"/>
              <a:ext cx="432" cy="288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p>
              <a:pPr marL="0" indent="0">
                <a:buNone/>
              </a:pPr>
              <a:r>
                <a:rPr lang="en-US" sz="1200" dirty="0">
                  <a:solidFill>
                    <a:srgbClr val="6B7280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rPr>
                <a:t>9</a:t>
              </a:r>
              <a:endParaRPr lang="en-US" sz="1200" dirty="0"/>
            </a:p>
          </p:txBody>
        </p:sp>
        <p:sp>
          <p:nvSpPr>
            <p:cNvPr id="52" name="Shape 15"/>
            <p:cNvSpPr/>
            <p:nvPr/>
          </p:nvSpPr>
          <p:spPr>
            <a:xfrm>
              <a:off x="13320" y="6336"/>
              <a:ext cx="0" cy="1800"/>
            </a:xfrm>
            <a:prstGeom prst="line">
              <a:avLst/>
            </a:prstGeom>
            <a:noFill/>
            <a:ln w="25400">
              <a:solidFill>
                <a:srgbClr val="6750A4"/>
              </a:solidFill>
              <a:prstDash val="solid"/>
              <a:tailEnd type="triangle"/>
            </a:ln>
          </p:spPr>
          <p:txBody>
            <a:bodyPr/>
            <a:p/>
          </p:txBody>
        </p:sp>
        <p:sp>
          <p:nvSpPr>
            <p:cNvPr id="53" name="Text 16"/>
            <p:cNvSpPr/>
            <p:nvPr/>
          </p:nvSpPr>
          <p:spPr>
            <a:xfrm>
              <a:off x="12816" y="5789"/>
              <a:ext cx="2448" cy="36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p>
              <a:pPr marL="0" indent="0">
                <a:buNone/>
              </a:pPr>
              <a:r>
                <a:rPr lang="en-US" sz="1400" b="1" dirty="0">
                  <a:solidFill>
                    <a:srgbClr val="6750A4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rPr>
                <a:t>r₂a₀ = 5.67</a:t>
              </a:r>
              <a:endParaRPr lang="en-US" sz="1400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Noto Sans CJK S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Noto Sans CJK S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Noto Sans CJK S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6101</Words>
  <Application>WPS Writer</Application>
  <PresentationFormat>On-screen Show (16:9)</PresentationFormat>
  <Paragraphs>393</Paragraphs>
  <Slides>15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30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47" baseType="lpstr">
      <vt:lpstr>Arial</vt:lpstr>
      <vt:lpstr>宋体</vt:lpstr>
      <vt:lpstr>Wingdings</vt:lpstr>
      <vt:lpstr>Aptos Display</vt:lpstr>
      <vt:lpstr>Helvetica Neue</vt:lpstr>
      <vt:lpstr>Aptos Display</vt:lpstr>
      <vt:lpstr>Aptos Display</vt:lpstr>
      <vt:lpstr>Noto Sans CJK SC</vt:lpstr>
      <vt:lpstr>Noto Sans CJK SC</vt:lpstr>
      <vt:lpstr>Noto Sans CJK SC</vt:lpstr>
      <vt:lpstr>Aptos</vt:lpstr>
      <vt:lpstr>Aptos</vt:lpstr>
      <vt:lpstr>Aptos</vt:lpstr>
      <vt:lpstr>苹方-简</vt:lpstr>
      <vt:lpstr>Cambria Math</vt:lpstr>
      <vt:lpstr>Cambria Math</vt:lpstr>
      <vt:lpstr>Cambria Math</vt:lpstr>
      <vt:lpstr>Aptos Mono</vt:lpstr>
      <vt:lpstr>Aptos Mono</vt:lpstr>
      <vt:lpstr>Aptos Mono</vt:lpstr>
      <vt:lpstr>微软雅黑</vt:lpstr>
      <vt:lpstr>汉仪旗黑</vt:lpstr>
      <vt:lpstr>宋体</vt:lpstr>
      <vt:lpstr>Arial Unicode MS</vt:lpstr>
      <vt:lpstr>Calibri</vt:lpstr>
      <vt:lpstr>Kingsoft Math</vt:lpstr>
      <vt:lpstr>汉仪书宋二KW</vt:lpstr>
      <vt:lpstr>宋体-简</vt:lpstr>
      <vt:lpstr>system-ui</vt:lpstr>
      <vt:lpstr>Thonburi</vt:lpstr>
      <vt:lpstr>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OpenAI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Gillespie Simulation</dc:title>
  <dc:creator>OpenAI</dc:creator>
  <dc:subject>Gillespie Simulation Tutorial</dc:subject>
  <cp:lastModifiedBy>WPS_1621253898</cp:lastModifiedBy>
  <cp:revision>13</cp:revision>
  <dcterms:created xsi:type="dcterms:W3CDTF">2026-07-26T16:26:35Z</dcterms:created>
  <dcterms:modified xsi:type="dcterms:W3CDTF">2026-07-26T16:26:35Z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CFF0890408DB9C8F7E13636A8DE96AA3_42</vt:lpwstr>
  </property>
  <property fmtid="{D5CDD505-2E9C-101B-9397-08002B2CF9AE}" pid="3" name="KSOProductBuildVer">
    <vt:lpwstr>1033-7.3.1.8967</vt:lpwstr>
  </property>
</Properties>
</file>