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2" r:id="rId4"/>
    <p:sldId id="258" r:id="rId5"/>
    <p:sldId id="259" r:id="rId6"/>
    <p:sldId id="263" r:id="rId7"/>
    <p:sldId id="264" r:id="rId8"/>
    <p:sldId id="265" r:id="rId9"/>
    <p:sldId id="266" r:id="rId10"/>
    <p:sldId id="267" r:id="rId11"/>
    <p:sldId id="285" r:id="rId12"/>
    <p:sldId id="268" r:id="rId13"/>
    <p:sldId id="271" r:id="rId14"/>
    <p:sldId id="274" r:id="rId15"/>
    <p:sldId id="269" r:id="rId16"/>
    <p:sldId id="284" r:id="rId17"/>
    <p:sldId id="272" r:id="rId18"/>
    <p:sldId id="273" r:id="rId19"/>
    <p:sldId id="277" r:id="rId20"/>
    <p:sldId id="270" r:id="rId21"/>
    <p:sldId id="278" r:id="rId22"/>
    <p:sldId id="279" r:id="rId23"/>
    <p:sldId id="280" r:id="rId24"/>
    <p:sldId id="281" r:id="rId25"/>
    <p:sldId id="282" r:id="rId26"/>
    <p:sldId id="283" r:id="rId27"/>
    <p:sldId id="257" r:id="rId28"/>
    <p:sldId id="261"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65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90C07F-DC23-67F8-E054-FFD052563C1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ACB9D8F-9907-FA0C-8CD4-2CCC2C3B8E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62EC3FD-A25E-C533-7E31-8B14574D2B4E}"/>
              </a:ext>
            </a:extLst>
          </p:cNvPr>
          <p:cNvSpPr>
            <a:spLocks noGrp="1"/>
          </p:cNvSpPr>
          <p:nvPr>
            <p:ph type="dt" sz="half" idx="10"/>
          </p:nvPr>
        </p:nvSpPr>
        <p:spPr/>
        <p:txBody>
          <a:bodyPr/>
          <a:lstStyle/>
          <a:p>
            <a:fld id="{617A546B-D4DF-4089-AB41-088AE445326F}" type="datetimeFigureOut">
              <a:rPr lang="zh-CN" altLang="en-US" smtClean="0"/>
              <a:t>2026/7/27</a:t>
            </a:fld>
            <a:endParaRPr lang="zh-CN" altLang="en-US"/>
          </a:p>
        </p:txBody>
      </p:sp>
      <p:sp>
        <p:nvSpPr>
          <p:cNvPr id="5" name="页脚占位符 4">
            <a:extLst>
              <a:ext uri="{FF2B5EF4-FFF2-40B4-BE49-F238E27FC236}">
                <a16:creationId xmlns:a16="http://schemas.microsoft.com/office/drawing/2014/main" id="{17C34179-9013-8CEF-268D-F63AE102687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A0F1700-CBC5-A803-CDE8-DB57D8ACB6BD}"/>
              </a:ext>
            </a:extLst>
          </p:cNvPr>
          <p:cNvSpPr>
            <a:spLocks noGrp="1"/>
          </p:cNvSpPr>
          <p:nvPr>
            <p:ph type="sldNum" sz="quarter" idx="12"/>
          </p:nvPr>
        </p:nvSpPr>
        <p:spPr/>
        <p:txBody>
          <a:body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209224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7B4EE4-FCD7-5709-36F2-0D58F3D9248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593F5BE-8629-C2DB-35C8-8AC4F8D6D92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441224A-D378-5ECA-1353-12FF98ACEA50}"/>
              </a:ext>
            </a:extLst>
          </p:cNvPr>
          <p:cNvSpPr>
            <a:spLocks noGrp="1"/>
          </p:cNvSpPr>
          <p:nvPr>
            <p:ph type="dt" sz="half" idx="10"/>
          </p:nvPr>
        </p:nvSpPr>
        <p:spPr/>
        <p:txBody>
          <a:bodyPr/>
          <a:lstStyle/>
          <a:p>
            <a:fld id="{617A546B-D4DF-4089-AB41-088AE445326F}" type="datetimeFigureOut">
              <a:rPr lang="zh-CN" altLang="en-US" smtClean="0"/>
              <a:t>2026/7/27</a:t>
            </a:fld>
            <a:endParaRPr lang="zh-CN" altLang="en-US"/>
          </a:p>
        </p:txBody>
      </p:sp>
      <p:sp>
        <p:nvSpPr>
          <p:cNvPr id="5" name="页脚占位符 4">
            <a:extLst>
              <a:ext uri="{FF2B5EF4-FFF2-40B4-BE49-F238E27FC236}">
                <a16:creationId xmlns:a16="http://schemas.microsoft.com/office/drawing/2014/main" id="{EFFD9225-FE7C-B563-771D-0921557744C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3125D0A-608F-A43E-2338-B4E37B734D84}"/>
              </a:ext>
            </a:extLst>
          </p:cNvPr>
          <p:cNvSpPr>
            <a:spLocks noGrp="1"/>
          </p:cNvSpPr>
          <p:nvPr>
            <p:ph type="sldNum" sz="quarter" idx="12"/>
          </p:nvPr>
        </p:nvSpPr>
        <p:spPr/>
        <p:txBody>
          <a:body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4183205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E996896-4860-F72E-8326-618B9CBE2B4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2E4F665-73C2-58DB-153C-2CD9CBD90CB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CD67CAA-B99B-FD88-0B84-1704B10A435E}"/>
              </a:ext>
            </a:extLst>
          </p:cNvPr>
          <p:cNvSpPr>
            <a:spLocks noGrp="1"/>
          </p:cNvSpPr>
          <p:nvPr>
            <p:ph type="dt" sz="half" idx="10"/>
          </p:nvPr>
        </p:nvSpPr>
        <p:spPr/>
        <p:txBody>
          <a:bodyPr/>
          <a:lstStyle/>
          <a:p>
            <a:fld id="{617A546B-D4DF-4089-AB41-088AE445326F}" type="datetimeFigureOut">
              <a:rPr lang="zh-CN" altLang="en-US" smtClean="0"/>
              <a:t>2026/7/27</a:t>
            </a:fld>
            <a:endParaRPr lang="zh-CN" altLang="en-US"/>
          </a:p>
        </p:txBody>
      </p:sp>
      <p:sp>
        <p:nvSpPr>
          <p:cNvPr id="5" name="页脚占位符 4">
            <a:extLst>
              <a:ext uri="{FF2B5EF4-FFF2-40B4-BE49-F238E27FC236}">
                <a16:creationId xmlns:a16="http://schemas.microsoft.com/office/drawing/2014/main" id="{5F79C39D-4B64-C3C7-82E0-93DAD12C2EA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63232E7-6A05-6EDE-7487-058C439552A6}"/>
              </a:ext>
            </a:extLst>
          </p:cNvPr>
          <p:cNvSpPr>
            <a:spLocks noGrp="1"/>
          </p:cNvSpPr>
          <p:nvPr>
            <p:ph type="sldNum" sz="quarter" idx="12"/>
          </p:nvPr>
        </p:nvSpPr>
        <p:spPr/>
        <p:txBody>
          <a:body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2280411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240FD3-99BB-B38D-9BDB-5EDE06D2E90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4222040-8AD0-EAA0-7674-68A983FC80B7}"/>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6D6CDB5-CE59-0277-BC35-ADE0312F042F}"/>
              </a:ext>
            </a:extLst>
          </p:cNvPr>
          <p:cNvSpPr>
            <a:spLocks noGrp="1"/>
          </p:cNvSpPr>
          <p:nvPr>
            <p:ph type="dt" sz="half" idx="10"/>
          </p:nvPr>
        </p:nvSpPr>
        <p:spPr/>
        <p:txBody>
          <a:bodyPr/>
          <a:lstStyle/>
          <a:p>
            <a:fld id="{617A546B-D4DF-4089-AB41-088AE445326F}" type="datetimeFigureOut">
              <a:rPr lang="zh-CN" altLang="en-US" smtClean="0"/>
              <a:t>2026/7/27</a:t>
            </a:fld>
            <a:endParaRPr lang="zh-CN" altLang="en-US"/>
          </a:p>
        </p:txBody>
      </p:sp>
      <p:sp>
        <p:nvSpPr>
          <p:cNvPr id="5" name="页脚占位符 4">
            <a:extLst>
              <a:ext uri="{FF2B5EF4-FFF2-40B4-BE49-F238E27FC236}">
                <a16:creationId xmlns:a16="http://schemas.microsoft.com/office/drawing/2014/main" id="{0424F956-6648-506E-CCEF-ACDC9CB079D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457CDD0-5A73-08B6-D1C5-B00B87A9F3A8}"/>
              </a:ext>
            </a:extLst>
          </p:cNvPr>
          <p:cNvSpPr>
            <a:spLocks noGrp="1"/>
          </p:cNvSpPr>
          <p:nvPr>
            <p:ph type="sldNum" sz="quarter" idx="12"/>
          </p:nvPr>
        </p:nvSpPr>
        <p:spPr/>
        <p:txBody>
          <a:body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972741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BFDF18-0662-12F8-3912-FB24771639B8}"/>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31B95D8A-1934-BFC6-F1F3-3447606219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9C7DC1B-36B2-AAB3-5651-3CC8FDB5B7CB}"/>
              </a:ext>
            </a:extLst>
          </p:cNvPr>
          <p:cNvSpPr>
            <a:spLocks noGrp="1"/>
          </p:cNvSpPr>
          <p:nvPr>
            <p:ph type="dt" sz="half" idx="10"/>
          </p:nvPr>
        </p:nvSpPr>
        <p:spPr/>
        <p:txBody>
          <a:bodyPr/>
          <a:lstStyle/>
          <a:p>
            <a:fld id="{617A546B-D4DF-4089-AB41-088AE445326F}" type="datetimeFigureOut">
              <a:rPr lang="zh-CN" altLang="en-US" smtClean="0"/>
              <a:t>2026/7/27</a:t>
            </a:fld>
            <a:endParaRPr lang="zh-CN" altLang="en-US"/>
          </a:p>
        </p:txBody>
      </p:sp>
      <p:sp>
        <p:nvSpPr>
          <p:cNvPr id="5" name="页脚占位符 4">
            <a:extLst>
              <a:ext uri="{FF2B5EF4-FFF2-40B4-BE49-F238E27FC236}">
                <a16:creationId xmlns:a16="http://schemas.microsoft.com/office/drawing/2014/main" id="{342C2205-D238-7862-ACC1-DAD6162F7E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8DDB84C-41F6-E03A-59EE-1253BDDCB77D}"/>
              </a:ext>
            </a:extLst>
          </p:cNvPr>
          <p:cNvSpPr>
            <a:spLocks noGrp="1"/>
          </p:cNvSpPr>
          <p:nvPr>
            <p:ph type="sldNum" sz="quarter" idx="12"/>
          </p:nvPr>
        </p:nvSpPr>
        <p:spPr/>
        <p:txBody>
          <a:body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2918961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9E89AC-F820-0273-1FD9-B1D7FC2F38A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42DFB0A-137A-83CF-21EB-EBE36732061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4B7FFBA-351F-F8F6-6660-ED4CD370016F}"/>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19CACF1-C275-4E98-A894-C2E4F0D679E5}"/>
              </a:ext>
            </a:extLst>
          </p:cNvPr>
          <p:cNvSpPr>
            <a:spLocks noGrp="1"/>
          </p:cNvSpPr>
          <p:nvPr>
            <p:ph type="dt" sz="half" idx="10"/>
          </p:nvPr>
        </p:nvSpPr>
        <p:spPr/>
        <p:txBody>
          <a:bodyPr/>
          <a:lstStyle/>
          <a:p>
            <a:fld id="{617A546B-D4DF-4089-AB41-088AE445326F}" type="datetimeFigureOut">
              <a:rPr lang="zh-CN" altLang="en-US" smtClean="0"/>
              <a:t>2026/7/27</a:t>
            </a:fld>
            <a:endParaRPr lang="zh-CN" altLang="en-US"/>
          </a:p>
        </p:txBody>
      </p:sp>
      <p:sp>
        <p:nvSpPr>
          <p:cNvPr id="6" name="页脚占位符 5">
            <a:extLst>
              <a:ext uri="{FF2B5EF4-FFF2-40B4-BE49-F238E27FC236}">
                <a16:creationId xmlns:a16="http://schemas.microsoft.com/office/drawing/2014/main" id="{181123A2-06AC-E845-8997-8E27B47C584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35EF4B3-EE4C-B085-0AD2-7DB945DBA04F}"/>
              </a:ext>
            </a:extLst>
          </p:cNvPr>
          <p:cNvSpPr>
            <a:spLocks noGrp="1"/>
          </p:cNvSpPr>
          <p:nvPr>
            <p:ph type="sldNum" sz="quarter" idx="12"/>
          </p:nvPr>
        </p:nvSpPr>
        <p:spPr/>
        <p:txBody>
          <a:body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2086513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3605D44-A686-F2C5-8927-8489936138F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CF2E07B-A4B9-06E7-1F2F-73AAD0B9E7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5229C58-7C6D-5D23-7FFC-834C1BDB7C12}"/>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346F5DA-4EC0-867B-334F-4F42F4EBC3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941C1DE-D8B9-2782-9C0A-AE6749FDB873}"/>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10FE0615-BD0E-A962-BB10-2BF704DC9517}"/>
              </a:ext>
            </a:extLst>
          </p:cNvPr>
          <p:cNvSpPr>
            <a:spLocks noGrp="1"/>
          </p:cNvSpPr>
          <p:nvPr>
            <p:ph type="dt" sz="half" idx="10"/>
          </p:nvPr>
        </p:nvSpPr>
        <p:spPr/>
        <p:txBody>
          <a:bodyPr/>
          <a:lstStyle/>
          <a:p>
            <a:fld id="{617A546B-D4DF-4089-AB41-088AE445326F}" type="datetimeFigureOut">
              <a:rPr lang="zh-CN" altLang="en-US" smtClean="0"/>
              <a:t>2026/7/27</a:t>
            </a:fld>
            <a:endParaRPr lang="zh-CN" altLang="en-US"/>
          </a:p>
        </p:txBody>
      </p:sp>
      <p:sp>
        <p:nvSpPr>
          <p:cNvPr id="8" name="页脚占位符 7">
            <a:extLst>
              <a:ext uri="{FF2B5EF4-FFF2-40B4-BE49-F238E27FC236}">
                <a16:creationId xmlns:a16="http://schemas.microsoft.com/office/drawing/2014/main" id="{F87D2FBC-4AD2-6F74-C356-AA9A3AFCDCC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3CA9357-5243-EF16-BFF5-F6D5A9B2693F}"/>
              </a:ext>
            </a:extLst>
          </p:cNvPr>
          <p:cNvSpPr>
            <a:spLocks noGrp="1"/>
          </p:cNvSpPr>
          <p:nvPr>
            <p:ph type="sldNum" sz="quarter" idx="12"/>
          </p:nvPr>
        </p:nvSpPr>
        <p:spPr/>
        <p:txBody>
          <a:body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17694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A3391F-E6CD-BCAC-8B0E-84DD2774C9B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BC84868-F757-BE05-AAE1-333A4141F07D}"/>
              </a:ext>
            </a:extLst>
          </p:cNvPr>
          <p:cNvSpPr>
            <a:spLocks noGrp="1"/>
          </p:cNvSpPr>
          <p:nvPr>
            <p:ph type="dt" sz="half" idx="10"/>
          </p:nvPr>
        </p:nvSpPr>
        <p:spPr/>
        <p:txBody>
          <a:bodyPr/>
          <a:lstStyle/>
          <a:p>
            <a:fld id="{617A546B-D4DF-4089-AB41-088AE445326F}" type="datetimeFigureOut">
              <a:rPr lang="zh-CN" altLang="en-US" smtClean="0"/>
              <a:t>2026/7/27</a:t>
            </a:fld>
            <a:endParaRPr lang="zh-CN" altLang="en-US"/>
          </a:p>
        </p:txBody>
      </p:sp>
      <p:sp>
        <p:nvSpPr>
          <p:cNvPr id="4" name="页脚占位符 3">
            <a:extLst>
              <a:ext uri="{FF2B5EF4-FFF2-40B4-BE49-F238E27FC236}">
                <a16:creationId xmlns:a16="http://schemas.microsoft.com/office/drawing/2014/main" id="{70036F79-FA63-0CE5-708C-654FCA06A05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410ABDE-29B9-EFA8-14FF-9724B2355CFE}"/>
              </a:ext>
            </a:extLst>
          </p:cNvPr>
          <p:cNvSpPr>
            <a:spLocks noGrp="1"/>
          </p:cNvSpPr>
          <p:nvPr>
            <p:ph type="sldNum" sz="quarter" idx="12"/>
          </p:nvPr>
        </p:nvSpPr>
        <p:spPr/>
        <p:txBody>
          <a:body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86405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FD2A63D-B715-DB8B-5224-A2820F54ED4F}"/>
              </a:ext>
            </a:extLst>
          </p:cNvPr>
          <p:cNvSpPr>
            <a:spLocks noGrp="1"/>
          </p:cNvSpPr>
          <p:nvPr>
            <p:ph type="dt" sz="half" idx="10"/>
          </p:nvPr>
        </p:nvSpPr>
        <p:spPr/>
        <p:txBody>
          <a:bodyPr/>
          <a:lstStyle/>
          <a:p>
            <a:fld id="{617A546B-D4DF-4089-AB41-088AE445326F}" type="datetimeFigureOut">
              <a:rPr lang="zh-CN" altLang="en-US" smtClean="0"/>
              <a:t>2026/7/27</a:t>
            </a:fld>
            <a:endParaRPr lang="zh-CN" altLang="en-US"/>
          </a:p>
        </p:txBody>
      </p:sp>
      <p:sp>
        <p:nvSpPr>
          <p:cNvPr id="3" name="页脚占位符 2">
            <a:extLst>
              <a:ext uri="{FF2B5EF4-FFF2-40B4-BE49-F238E27FC236}">
                <a16:creationId xmlns:a16="http://schemas.microsoft.com/office/drawing/2014/main" id="{7CD025A3-AAC3-098D-28EA-39887304193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D580CCD-29FE-F928-6FED-F681D87CC891}"/>
              </a:ext>
            </a:extLst>
          </p:cNvPr>
          <p:cNvSpPr>
            <a:spLocks noGrp="1"/>
          </p:cNvSpPr>
          <p:nvPr>
            <p:ph type="sldNum" sz="quarter" idx="12"/>
          </p:nvPr>
        </p:nvSpPr>
        <p:spPr/>
        <p:txBody>
          <a:body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1915064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61F9E2-7BFE-5CC2-3C71-25085CBF48F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730A2A3-12F2-6DE9-C123-4A101500A0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8AAFB9E-DCD6-5B02-BB94-1EA138AC1E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19D1BA7-1182-042C-AB94-5A62D9FEBF83}"/>
              </a:ext>
            </a:extLst>
          </p:cNvPr>
          <p:cNvSpPr>
            <a:spLocks noGrp="1"/>
          </p:cNvSpPr>
          <p:nvPr>
            <p:ph type="dt" sz="half" idx="10"/>
          </p:nvPr>
        </p:nvSpPr>
        <p:spPr/>
        <p:txBody>
          <a:bodyPr/>
          <a:lstStyle/>
          <a:p>
            <a:fld id="{617A546B-D4DF-4089-AB41-088AE445326F}" type="datetimeFigureOut">
              <a:rPr lang="zh-CN" altLang="en-US" smtClean="0"/>
              <a:t>2026/7/27</a:t>
            </a:fld>
            <a:endParaRPr lang="zh-CN" altLang="en-US"/>
          </a:p>
        </p:txBody>
      </p:sp>
      <p:sp>
        <p:nvSpPr>
          <p:cNvPr id="6" name="页脚占位符 5">
            <a:extLst>
              <a:ext uri="{FF2B5EF4-FFF2-40B4-BE49-F238E27FC236}">
                <a16:creationId xmlns:a16="http://schemas.microsoft.com/office/drawing/2014/main" id="{636BF140-B1C6-7669-D3D8-844CD5BE5F0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3119BB0-5D17-340F-B7F3-495978044462}"/>
              </a:ext>
            </a:extLst>
          </p:cNvPr>
          <p:cNvSpPr>
            <a:spLocks noGrp="1"/>
          </p:cNvSpPr>
          <p:nvPr>
            <p:ph type="sldNum" sz="quarter" idx="12"/>
          </p:nvPr>
        </p:nvSpPr>
        <p:spPr/>
        <p:txBody>
          <a:body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3942925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3F8771F-A5C4-AF50-FDB5-479A6D67369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98A172C-645F-C9D4-4092-0E03D91AB7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79F92AD-B6F1-29E6-0576-33C9FEE58B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2938F10-30E8-2C5B-27F1-7643E113ED17}"/>
              </a:ext>
            </a:extLst>
          </p:cNvPr>
          <p:cNvSpPr>
            <a:spLocks noGrp="1"/>
          </p:cNvSpPr>
          <p:nvPr>
            <p:ph type="dt" sz="half" idx="10"/>
          </p:nvPr>
        </p:nvSpPr>
        <p:spPr/>
        <p:txBody>
          <a:bodyPr/>
          <a:lstStyle/>
          <a:p>
            <a:fld id="{617A546B-D4DF-4089-AB41-088AE445326F}" type="datetimeFigureOut">
              <a:rPr lang="zh-CN" altLang="en-US" smtClean="0"/>
              <a:t>2026/7/27</a:t>
            </a:fld>
            <a:endParaRPr lang="zh-CN" altLang="en-US"/>
          </a:p>
        </p:txBody>
      </p:sp>
      <p:sp>
        <p:nvSpPr>
          <p:cNvPr id="6" name="页脚占位符 5">
            <a:extLst>
              <a:ext uri="{FF2B5EF4-FFF2-40B4-BE49-F238E27FC236}">
                <a16:creationId xmlns:a16="http://schemas.microsoft.com/office/drawing/2014/main" id="{622D35B4-B44F-6EB8-830A-1F1127A3D79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32F44C8-BFBE-695E-91CF-8A05CCF72C46}"/>
              </a:ext>
            </a:extLst>
          </p:cNvPr>
          <p:cNvSpPr>
            <a:spLocks noGrp="1"/>
          </p:cNvSpPr>
          <p:nvPr>
            <p:ph type="sldNum" sz="quarter" idx="12"/>
          </p:nvPr>
        </p:nvSpPr>
        <p:spPr/>
        <p:txBody>
          <a:body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248529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6D56EA3-83FD-1885-49D1-CAC3A6661B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902E407-BD83-54A0-DB7B-37547FD83B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B641E66-CBA2-37DB-F977-B8AA46DE60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7A546B-D4DF-4089-AB41-088AE445326F}" type="datetimeFigureOut">
              <a:rPr lang="zh-CN" altLang="en-US" smtClean="0"/>
              <a:t>2026/7/27</a:t>
            </a:fld>
            <a:endParaRPr lang="zh-CN" altLang="en-US"/>
          </a:p>
        </p:txBody>
      </p:sp>
      <p:sp>
        <p:nvSpPr>
          <p:cNvPr id="5" name="页脚占位符 4">
            <a:extLst>
              <a:ext uri="{FF2B5EF4-FFF2-40B4-BE49-F238E27FC236}">
                <a16:creationId xmlns:a16="http://schemas.microsoft.com/office/drawing/2014/main" id="{DDD42CB8-39FE-AEF6-9EA8-255CE6C159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CN" altLang="en-US"/>
          </a:p>
        </p:txBody>
      </p:sp>
      <p:sp>
        <p:nvSpPr>
          <p:cNvPr id="6" name="灯片编号占位符 5">
            <a:extLst>
              <a:ext uri="{FF2B5EF4-FFF2-40B4-BE49-F238E27FC236}">
                <a16:creationId xmlns:a16="http://schemas.microsoft.com/office/drawing/2014/main" id="{D2CA7844-0149-7ADA-1C40-82FF32D20C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C7EB597-63D6-42A2-8A09-5825B0A446CC}" type="slidenum">
              <a:rPr lang="zh-CN" altLang="en-US" smtClean="0"/>
              <a:t>‹#›</a:t>
            </a:fld>
            <a:endParaRPr lang="zh-CN" altLang="en-US"/>
          </a:p>
        </p:txBody>
      </p:sp>
    </p:spTree>
    <p:extLst>
      <p:ext uri="{BB962C8B-B14F-4D97-AF65-F5344CB8AC3E}">
        <p14:creationId xmlns:p14="http://schemas.microsoft.com/office/powerpoint/2010/main" val="1265068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hyperlink" Target="https://doi.org/10.18632/aging.101414" TargetMode="External"/><Relationship Id="rId2" Type="http://schemas.openxmlformats.org/officeDocument/2006/relationships/hyperlink" Target="https://doi.org/10.1186/gb-2013-14-10-r115" TargetMode="External"/><Relationship Id="rId1" Type="http://schemas.openxmlformats.org/officeDocument/2006/relationships/slideLayout" Target="../slideLayouts/slideLayout1.xml"/><Relationship Id="rId4" Type="http://schemas.openxmlformats.org/officeDocument/2006/relationships/hyperlink" Target="https://doi.org/10.18632/aging.101684"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B8EE7C53-FEFF-634D-E7B1-125CF7BB7CCD}"/>
              </a:ext>
            </a:extLst>
          </p:cNvPr>
          <p:cNvSpPr txBox="1"/>
          <p:nvPr/>
        </p:nvSpPr>
        <p:spPr>
          <a:xfrm>
            <a:off x="413453" y="582067"/>
            <a:ext cx="11365094" cy="5693866"/>
          </a:xfrm>
          <a:prstGeom prst="rect">
            <a:avLst/>
          </a:prstGeom>
          <a:noFill/>
        </p:spPr>
        <p:txBody>
          <a:bodyPr wrap="square">
            <a:spAutoFit/>
          </a:bodyPr>
          <a:lstStyle/>
          <a:p>
            <a:r>
              <a:rPr lang="en-US" altLang="zh-CN" sz="3200" dirty="0">
                <a:latin typeface="HONOR Sans Design Heavy" panose="02000600000000000000" pitchFamily="2" charset="-122"/>
                <a:ea typeface="HONOR Sans Design Heavy" panose="02000600000000000000" pitchFamily="2" charset="-122"/>
              </a:rPr>
              <a:t>PEBBLE </a:t>
            </a:r>
            <a:r>
              <a:rPr lang="en-US" altLang="zh-CN" sz="3200" dirty="0" err="1">
                <a:latin typeface="HONOR Sans Design Heavy" panose="02000600000000000000" pitchFamily="2" charset="-122"/>
                <a:ea typeface="HONOR Sans Design Heavy" panose="02000600000000000000" pitchFamily="2" charset="-122"/>
              </a:rPr>
              <a:t>BioFusion</a:t>
            </a:r>
            <a:endParaRPr lang="en-US" altLang="zh-CN" sz="3200" dirty="0">
              <a:latin typeface="HONOR Sans Design Heavy" panose="02000600000000000000" pitchFamily="2" charset="-122"/>
              <a:ea typeface="HONOR Sans Design Heavy" panose="02000600000000000000" pitchFamily="2" charset="-122"/>
            </a:endParaRPr>
          </a:p>
          <a:p>
            <a:r>
              <a:rPr lang="en-US" altLang="zh-CN" sz="3200" dirty="0">
                <a:latin typeface="HONOR Sans Design Heavy" panose="02000600000000000000" pitchFamily="2" charset="-122"/>
                <a:ea typeface="HONOR Sans Design Heavy" panose="02000600000000000000" pitchFamily="2" charset="-122"/>
              </a:rPr>
              <a:t>Summer School 2026</a:t>
            </a:r>
          </a:p>
          <a:p>
            <a:r>
              <a:rPr lang="en-US" altLang="zh-CN" sz="3200" dirty="0">
                <a:latin typeface="Calibri" panose="020F0502020204030204" pitchFamily="34" charset="0"/>
                <a:ea typeface="Calibri" panose="020F0502020204030204" pitchFamily="34" charset="0"/>
                <a:cs typeface="Calibri" panose="020F0502020204030204" pitchFamily="34" charset="0"/>
              </a:rPr>
              <a:t>Day-4 Tutorial :</a:t>
            </a:r>
          </a:p>
          <a:p>
            <a:endParaRPr lang="en-US" altLang="zh-CN" sz="3200" dirty="0"/>
          </a:p>
          <a:p>
            <a:r>
              <a:rPr lang="zh-CN" altLang="zh-CN" sz="4000" dirty="0">
                <a:latin typeface="HONOR Sans Design Heavy" panose="02000600000000000000" pitchFamily="2" charset="-122"/>
                <a:ea typeface="HONOR Sans Design Heavy" panose="02000600000000000000" pitchFamily="2" charset="-122"/>
              </a:rPr>
              <a:t>Aging clocks </a:t>
            </a:r>
            <a:endParaRPr lang="en-US" altLang="zh-CN" sz="4000" dirty="0">
              <a:latin typeface="HONOR Sans Design Heavy" panose="02000600000000000000" pitchFamily="2" charset="-122"/>
              <a:ea typeface="HONOR Sans Design Heavy" panose="02000600000000000000" pitchFamily="2" charset="-122"/>
            </a:endParaRPr>
          </a:p>
          <a:p>
            <a:r>
              <a:rPr lang="zh-CN" altLang="zh-CN" sz="4000" dirty="0">
                <a:latin typeface="HONOR Sans Design Heavy" panose="02000600000000000000" pitchFamily="2" charset="-122"/>
                <a:ea typeface="HONOR Sans Design Heavy" panose="02000600000000000000" pitchFamily="2" charset="-122"/>
              </a:rPr>
              <a:t>based on accumulating stochastic variation</a:t>
            </a:r>
            <a:endParaRPr lang="en-US" altLang="zh-CN" sz="4000" dirty="0">
              <a:latin typeface="HONOR Sans Design Heavy" panose="02000600000000000000" pitchFamily="2" charset="-122"/>
              <a:ea typeface="HONOR Sans Design Heavy" panose="02000600000000000000" pitchFamily="2" charset="-122"/>
            </a:endParaRPr>
          </a:p>
          <a:p>
            <a:endParaRPr lang="en-US" altLang="zh-CN" sz="3200" dirty="0"/>
          </a:p>
          <a:p>
            <a:endParaRPr lang="en-US" altLang="zh-CN" sz="3200" dirty="0"/>
          </a:p>
          <a:p>
            <a:endParaRPr lang="en-US" altLang="zh-CN" sz="3200" dirty="0"/>
          </a:p>
          <a:p>
            <a:endParaRPr lang="en-US" altLang="zh-CN" sz="3200" dirty="0"/>
          </a:p>
          <a:p>
            <a:r>
              <a:rPr lang="en-US" altLang="zh-CN" sz="2800" dirty="0"/>
              <a:t>Yihao Lin</a:t>
            </a:r>
            <a:endParaRPr lang="zh-CN" altLang="en-US" sz="2800" dirty="0"/>
          </a:p>
        </p:txBody>
      </p:sp>
    </p:spTree>
    <p:extLst>
      <p:ext uri="{BB962C8B-B14F-4D97-AF65-F5344CB8AC3E}">
        <p14:creationId xmlns:p14="http://schemas.microsoft.com/office/powerpoint/2010/main" val="4015098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9782A-E18C-25F2-B11C-CBB28868A4CB}"/>
            </a:ext>
          </a:extLst>
        </p:cNvPr>
        <p:cNvGrpSpPr/>
        <p:nvPr/>
      </p:nvGrpSpPr>
      <p:grpSpPr>
        <a:xfrm>
          <a:off x="0" y="0"/>
          <a:ext cx="0" cy="0"/>
          <a:chOff x="0" y="0"/>
          <a:chExt cx="0" cy="0"/>
        </a:xfrm>
      </p:grpSpPr>
      <p:pic>
        <p:nvPicPr>
          <p:cNvPr id="5" name="图片 4">
            <a:extLst>
              <a:ext uri="{FF2B5EF4-FFF2-40B4-BE49-F238E27FC236}">
                <a16:creationId xmlns:a16="http://schemas.microsoft.com/office/drawing/2014/main" id="{945E7ECB-B885-0DBD-2957-A8E217FA8783}"/>
              </a:ext>
            </a:extLst>
          </p:cNvPr>
          <p:cNvPicPr>
            <a:picLocks noChangeAspect="1"/>
          </p:cNvPicPr>
          <p:nvPr/>
        </p:nvPicPr>
        <p:blipFill>
          <a:blip r:embed="rId2"/>
          <a:stretch>
            <a:fillRect/>
          </a:stretch>
        </p:blipFill>
        <p:spPr>
          <a:xfrm>
            <a:off x="168049" y="1821765"/>
            <a:ext cx="8769801" cy="2743341"/>
          </a:xfrm>
          <a:prstGeom prst="rect">
            <a:avLst/>
          </a:prstGeom>
        </p:spPr>
      </p:pic>
      <p:sp>
        <p:nvSpPr>
          <p:cNvPr id="7" name="文本框 6">
            <a:extLst>
              <a:ext uri="{FF2B5EF4-FFF2-40B4-BE49-F238E27FC236}">
                <a16:creationId xmlns:a16="http://schemas.microsoft.com/office/drawing/2014/main" id="{DEB5AA98-D5AD-6967-EAB9-B2D5F79EF2AD}"/>
              </a:ext>
            </a:extLst>
          </p:cNvPr>
          <p:cNvSpPr txBox="1"/>
          <p:nvPr/>
        </p:nvSpPr>
        <p:spPr>
          <a:xfrm>
            <a:off x="168049" y="239236"/>
            <a:ext cx="11633200" cy="1200329"/>
          </a:xfrm>
          <a:prstGeom prst="rect">
            <a:avLst/>
          </a:prstGeom>
          <a:noFill/>
        </p:spPr>
        <p:txBody>
          <a:bodyPr wrap="square">
            <a:spAutoFit/>
          </a:bodyPr>
          <a:lstStyle/>
          <a:p>
            <a:r>
              <a:rPr lang="zh-CN" altLang="zh-CN" sz="2400" dirty="0"/>
              <a:t>PhenoAge first incorporated </a:t>
            </a:r>
            <a:r>
              <a:rPr lang="zh-CN" altLang="zh-CN" sz="2400" b="1" dirty="0"/>
              <a:t>mortality risk</a:t>
            </a:r>
            <a:r>
              <a:rPr lang="zh-CN" altLang="zh-CN" sz="2400" dirty="0"/>
              <a:t> into the construction target of clinical phenotypic age. Then it used DNA methylation to predict this age, which is closer to health status.</a:t>
            </a:r>
            <a:endParaRPr lang="zh-CN" altLang="en-US" sz="2400" dirty="0"/>
          </a:p>
        </p:txBody>
      </p:sp>
      <p:sp>
        <p:nvSpPr>
          <p:cNvPr id="9" name="文本框 8">
            <a:extLst>
              <a:ext uri="{FF2B5EF4-FFF2-40B4-BE49-F238E27FC236}">
                <a16:creationId xmlns:a16="http://schemas.microsoft.com/office/drawing/2014/main" id="{751C974B-8A62-C0F0-9055-345C14785EA7}"/>
              </a:ext>
            </a:extLst>
          </p:cNvPr>
          <p:cNvSpPr txBox="1"/>
          <p:nvPr/>
        </p:nvSpPr>
        <p:spPr>
          <a:xfrm>
            <a:off x="393700" y="5036235"/>
            <a:ext cx="11537950" cy="461665"/>
          </a:xfrm>
          <a:prstGeom prst="rect">
            <a:avLst/>
          </a:prstGeom>
          <a:noFill/>
        </p:spPr>
        <p:txBody>
          <a:bodyPr wrap="square">
            <a:spAutoFit/>
          </a:bodyPr>
          <a:lstStyle/>
          <a:p>
            <a:r>
              <a:rPr lang="zh-CN" altLang="zh-CN" sz="2400" b="1" dirty="0"/>
              <a:t>A one-year increase in DNAm PhenoAge raises all-cause mortality by 9%.</a:t>
            </a:r>
            <a:endParaRPr lang="zh-CN" altLang="en-US" sz="2400" b="1" dirty="0"/>
          </a:p>
        </p:txBody>
      </p:sp>
    </p:spTree>
    <p:extLst>
      <p:ext uri="{BB962C8B-B14F-4D97-AF65-F5344CB8AC3E}">
        <p14:creationId xmlns:p14="http://schemas.microsoft.com/office/powerpoint/2010/main" val="2795877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4928C9D-9180-ED1D-425A-8D2F853D71C2}"/>
              </a:ext>
            </a:extLst>
          </p:cNvPr>
          <p:cNvPicPr>
            <a:picLocks noChangeAspect="1"/>
          </p:cNvPicPr>
          <p:nvPr/>
        </p:nvPicPr>
        <p:blipFill>
          <a:blip r:embed="rId2"/>
          <a:srcRect t="5297" b="41338"/>
          <a:stretch>
            <a:fillRect/>
          </a:stretch>
        </p:blipFill>
        <p:spPr>
          <a:xfrm>
            <a:off x="625237" y="870294"/>
            <a:ext cx="10694352" cy="4508500"/>
          </a:xfrm>
          <a:prstGeom prst="rect">
            <a:avLst/>
          </a:prstGeom>
        </p:spPr>
      </p:pic>
      <p:pic>
        <p:nvPicPr>
          <p:cNvPr id="7" name="图片 6">
            <a:extLst>
              <a:ext uri="{FF2B5EF4-FFF2-40B4-BE49-F238E27FC236}">
                <a16:creationId xmlns:a16="http://schemas.microsoft.com/office/drawing/2014/main" id="{6FF8EE58-AD6C-D96D-F4C5-5235FEDC1434}"/>
              </a:ext>
            </a:extLst>
          </p:cNvPr>
          <p:cNvPicPr>
            <a:picLocks noChangeAspect="1"/>
          </p:cNvPicPr>
          <p:nvPr/>
        </p:nvPicPr>
        <p:blipFill>
          <a:blip r:embed="rId3"/>
          <a:stretch>
            <a:fillRect/>
          </a:stretch>
        </p:blipFill>
        <p:spPr>
          <a:xfrm>
            <a:off x="1707894" y="5523185"/>
            <a:ext cx="8776211" cy="1132131"/>
          </a:xfrm>
          <a:prstGeom prst="rect">
            <a:avLst/>
          </a:prstGeom>
        </p:spPr>
      </p:pic>
      <p:sp>
        <p:nvSpPr>
          <p:cNvPr id="9" name="文本框 8">
            <a:extLst>
              <a:ext uri="{FF2B5EF4-FFF2-40B4-BE49-F238E27FC236}">
                <a16:creationId xmlns:a16="http://schemas.microsoft.com/office/drawing/2014/main" id="{D0629E98-57D6-677A-C3EF-C479EBC75F24}"/>
              </a:ext>
            </a:extLst>
          </p:cNvPr>
          <p:cNvSpPr txBox="1"/>
          <p:nvPr/>
        </p:nvSpPr>
        <p:spPr>
          <a:xfrm>
            <a:off x="444500" y="202684"/>
            <a:ext cx="11055826" cy="523220"/>
          </a:xfrm>
          <a:prstGeom prst="rect">
            <a:avLst/>
          </a:prstGeom>
          <a:noFill/>
        </p:spPr>
        <p:txBody>
          <a:bodyPr wrap="square">
            <a:spAutoFit/>
          </a:bodyPr>
          <a:lstStyle/>
          <a:p>
            <a:r>
              <a:rPr lang="zh-CN" altLang="en-US" sz="2800" dirty="0"/>
              <a:t>Phenoage is defined by the following indicators</a:t>
            </a:r>
            <a:r>
              <a:rPr lang="en-US" altLang="zh-CN" sz="2800" dirty="0"/>
              <a:t>.</a:t>
            </a:r>
            <a:endParaRPr lang="zh-CN" altLang="en-US" sz="2800" dirty="0"/>
          </a:p>
        </p:txBody>
      </p:sp>
    </p:spTree>
    <p:extLst>
      <p:ext uri="{BB962C8B-B14F-4D97-AF65-F5344CB8AC3E}">
        <p14:creationId xmlns:p14="http://schemas.microsoft.com/office/powerpoint/2010/main" val="1502603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1AA9D-8490-E982-65B5-321FFBC08986}"/>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E7A3A1AA-E485-30FE-88C9-69AFB20E6CD2}"/>
              </a:ext>
            </a:extLst>
          </p:cNvPr>
          <p:cNvSpPr txBox="1"/>
          <p:nvPr/>
        </p:nvSpPr>
        <p:spPr>
          <a:xfrm>
            <a:off x="261937" y="114121"/>
            <a:ext cx="11668125" cy="954107"/>
          </a:xfrm>
          <a:prstGeom prst="rect">
            <a:avLst/>
          </a:prstGeom>
          <a:noFill/>
        </p:spPr>
        <p:txBody>
          <a:bodyPr wrap="square">
            <a:spAutoFit/>
          </a:bodyPr>
          <a:lstStyle/>
          <a:p>
            <a:r>
              <a:rPr lang="en-US" altLang="zh-CN" sz="2800" dirty="0"/>
              <a:t>C</a:t>
            </a:r>
            <a:r>
              <a:rPr lang="zh-CN" altLang="zh-CN" sz="2800" dirty="0"/>
              <a:t>an we conclude that a </a:t>
            </a:r>
            <a:r>
              <a:rPr lang="zh-CN" altLang="zh-CN" sz="2800" b="1" dirty="0"/>
              <a:t>directed aging program </a:t>
            </a:r>
            <a:r>
              <a:rPr lang="zh-CN" altLang="zh-CN" sz="2800" dirty="0"/>
              <a:t>must underlie the methylation changes?</a:t>
            </a:r>
            <a:endParaRPr lang="zh-CN" altLang="en-US" sz="2800" dirty="0"/>
          </a:p>
        </p:txBody>
      </p:sp>
      <p:sp>
        <p:nvSpPr>
          <p:cNvPr id="4" name="文本框 3">
            <a:extLst>
              <a:ext uri="{FF2B5EF4-FFF2-40B4-BE49-F238E27FC236}">
                <a16:creationId xmlns:a16="http://schemas.microsoft.com/office/drawing/2014/main" id="{3D476AA6-2211-FA0F-2BA4-8914F9B34E10}"/>
              </a:ext>
            </a:extLst>
          </p:cNvPr>
          <p:cNvSpPr txBox="1"/>
          <p:nvPr/>
        </p:nvSpPr>
        <p:spPr>
          <a:xfrm>
            <a:off x="323850" y="1166842"/>
            <a:ext cx="11606211" cy="5262979"/>
          </a:xfrm>
          <a:prstGeom prst="rect">
            <a:avLst/>
          </a:prstGeom>
          <a:noFill/>
        </p:spPr>
        <p:txBody>
          <a:bodyPr wrap="square">
            <a:spAutoFit/>
          </a:bodyPr>
          <a:lstStyle/>
          <a:p>
            <a:r>
              <a:rPr lang="zh-CN" altLang="en-US" sz="2400" dirty="0"/>
              <a:t>Has direction;</a:t>
            </a:r>
            <a:endParaRPr lang="en-US" altLang="zh-CN" sz="2400" dirty="0"/>
          </a:p>
          <a:p>
            <a:endParaRPr lang="en-US" altLang="zh-CN" sz="2400" dirty="0"/>
          </a:p>
          <a:p>
            <a:r>
              <a:rPr lang="zh-CN" altLang="en-US" sz="2400" dirty="0"/>
              <a:t>Highly predictable;</a:t>
            </a:r>
            <a:endParaRPr lang="en-US" altLang="zh-CN" sz="2400" dirty="0"/>
          </a:p>
          <a:p>
            <a:endParaRPr lang="en-US" altLang="zh-CN" sz="2400" dirty="0"/>
          </a:p>
          <a:p>
            <a:r>
              <a:rPr lang="zh-CN" altLang="en-US" sz="2400" dirty="0"/>
              <a:t>Cross-individual repeatable;</a:t>
            </a:r>
            <a:endParaRPr lang="en-US" altLang="zh-CN" sz="2400" dirty="0"/>
          </a:p>
          <a:p>
            <a:endParaRPr lang="en-US" altLang="zh-CN" sz="2400" dirty="0"/>
          </a:p>
          <a:p>
            <a:r>
              <a:rPr lang="zh-CN" altLang="en-US" sz="2400" dirty="0"/>
              <a:t>Cross-organally relatively coordinated;</a:t>
            </a:r>
            <a:endParaRPr lang="en-US" altLang="zh-CN" sz="2400" dirty="0"/>
          </a:p>
          <a:p>
            <a:endParaRPr lang="en-US" altLang="zh-CN" sz="2400" dirty="0"/>
          </a:p>
          <a:p>
            <a:r>
              <a:rPr lang="zh-CN" altLang="en-US" sz="2400" dirty="0"/>
              <a:t>Can be reprogrammed "reset";</a:t>
            </a:r>
            <a:endParaRPr lang="en-US" altLang="zh-CN" sz="2400" dirty="0"/>
          </a:p>
          <a:p>
            <a:endParaRPr lang="en-US" altLang="zh-CN" sz="2400" dirty="0"/>
          </a:p>
          <a:p>
            <a:r>
              <a:rPr lang="zh-CN" altLang="en-US" sz="2400" dirty="0"/>
              <a:t>The clock positions are often associated with developmental regulatory regions. </a:t>
            </a:r>
            <a:endParaRPr lang="en-US" altLang="zh-CN" sz="2400" dirty="0"/>
          </a:p>
          <a:p>
            <a:endParaRPr lang="en-US" altLang="zh-CN" sz="2400" dirty="0"/>
          </a:p>
          <a:p>
            <a:r>
              <a:rPr lang="zh-CN" altLang="en-US" sz="2400" b="1" dirty="0"/>
              <a:t>When these features are combined, they resemble a sequential developmental process</a:t>
            </a:r>
            <a:r>
              <a:rPr lang="en-US" altLang="zh-CN" sz="2400" b="1" dirty="0"/>
              <a:t>!</a:t>
            </a:r>
            <a:endParaRPr lang="zh-CN" altLang="en-US" sz="2400" b="1" dirty="0"/>
          </a:p>
        </p:txBody>
      </p:sp>
    </p:spTree>
    <p:extLst>
      <p:ext uri="{BB962C8B-B14F-4D97-AF65-F5344CB8AC3E}">
        <p14:creationId xmlns:p14="http://schemas.microsoft.com/office/powerpoint/2010/main" val="3372619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C47DF-528E-37AA-CFC3-B8FA0FAE5DCF}"/>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DCA19AD2-2FFC-C776-BE01-EBB6AD3E06DC}"/>
              </a:ext>
            </a:extLst>
          </p:cNvPr>
          <p:cNvSpPr txBox="1"/>
          <p:nvPr/>
        </p:nvSpPr>
        <p:spPr>
          <a:xfrm>
            <a:off x="209550" y="173504"/>
            <a:ext cx="10560050" cy="954107"/>
          </a:xfrm>
          <a:prstGeom prst="rect">
            <a:avLst/>
          </a:prstGeom>
          <a:noFill/>
        </p:spPr>
        <p:txBody>
          <a:bodyPr wrap="square">
            <a:spAutoFit/>
          </a:bodyPr>
          <a:lstStyle/>
          <a:p>
            <a:r>
              <a:rPr lang="en-US" altLang="zh-CN" sz="2800" dirty="0" err="1">
                <a:ea typeface="HONOR Sans Design Heavy" panose="02000600000000000000" pitchFamily="2" charset="-122"/>
              </a:rPr>
              <a:t>Bulid</a:t>
            </a:r>
            <a:r>
              <a:rPr lang="en-US" altLang="zh-CN" sz="2800" dirty="0">
                <a:ea typeface="HONOR Sans Design Heavy" panose="02000600000000000000" pitchFamily="2" charset="-122"/>
              </a:rPr>
              <a:t> </a:t>
            </a:r>
            <a:r>
              <a:rPr lang="zh-CN" altLang="zh-CN" sz="2800" dirty="0">
                <a:ea typeface="HONOR Sans Design Heavy" panose="02000600000000000000" pitchFamily="2" charset="-122"/>
              </a:rPr>
              <a:t>Aging clocks </a:t>
            </a:r>
            <a:endParaRPr lang="en-US" altLang="zh-CN" sz="2800" dirty="0">
              <a:ea typeface="HONOR Sans Design Heavy" panose="02000600000000000000" pitchFamily="2" charset="-122"/>
            </a:endParaRPr>
          </a:p>
          <a:p>
            <a:r>
              <a:rPr lang="zh-CN" altLang="zh-CN" sz="2800" dirty="0">
                <a:ea typeface="HONOR Sans Design Heavy" panose="02000600000000000000" pitchFamily="2" charset="-122"/>
              </a:rPr>
              <a:t>based on accumulating stochastic variation</a:t>
            </a:r>
            <a:endParaRPr lang="en-US" altLang="zh-CN" sz="2800" dirty="0">
              <a:ea typeface="HONOR Sans Design Heavy" panose="02000600000000000000" pitchFamily="2" charset="-122"/>
            </a:endParaRPr>
          </a:p>
        </p:txBody>
      </p:sp>
      <p:sp>
        <p:nvSpPr>
          <p:cNvPr id="9" name="文本框 8">
            <a:extLst>
              <a:ext uri="{FF2B5EF4-FFF2-40B4-BE49-F238E27FC236}">
                <a16:creationId xmlns:a16="http://schemas.microsoft.com/office/drawing/2014/main" id="{EB592987-8648-96E2-74A3-F745A2C6F692}"/>
              </a:ext>
            </a:extLst>
          </p:cNvPr>
          <p:cNvSpPr txBox="1"/>
          <p:nvPr/>
        </p:nvSpPr>
        <p:spPr>
          <a:xfrm>
            <a:off x="209550" y="1445736"/>
            <a:ext cx="11474450" cy="4893647"/>
          </a:xfrm>
          <a:prstGeom prst="rect">
            <a:avLst/>
          </a:prstGeom>
          <a:noFill/>
        </p:spPr>
        <p:txBody>
          <a:bodyPr wrap="square">
            <a:spAutoFit/>
          </a:bodyPr>
          <a:lstStyle/>
          <a:p>
            <a:r>
              <a:rPr lang="zh-CN" altLang="en-US" sz="2400" b="1" dirty="0"/>
              <a:t>Module 1 Simulated data: when can symmetric noise create a learnable age signal? </a:t>
            </a:r>
            <a:endParaRPr lang="en-US" altLang="zh-CN" sz="2400" b="1" dirty="0"/>
          </a:p>
          <a:p>
            <a:r>
              <a:rPr lang="en-US" altLang="zh-CN" sz="2400" dirty="0"/>
              <a:t>--</a:t>
            </a:r>
            <a:r>
              <a:rPr lang="zh-CN" altLang="zh-CN" sz="2400" dirty="0"/>
              <a:t>Even if the noise itself is perfectly symmetric and has zero mean, an asymmetric system response to this noise can still generate learnable age signals.</a:t>
            </a:r>
            <a:endParaRPr lang="en-US" altLang="zh-CN" sz="2400" dirty="0"/>
          </a:p>
          <a:p>
            <a:endParaRPr lang="en-US" altLang="zh-CN" sz="2400" b="1" dirty="0"/>
          </a:p>
          <a:p>
            <a:r>
              <a:rPr lang="zh-CN" altLang="en-US" sz="2400" b="1" dirty="0"/>
              <a:t>Module 2  Horvath clock applied to simulated random methylation drift. </a:t>
            </a:r>
            <a:endParaRPr lang="en-US" altLang="zh-CN" sz="2400" dirty="0"/>
          </a:p>
          <a:p>
            <a:r>
              <a:rPr lang="en-US" altLang="zh-CN" sz="2400" dirty="0"/>
              <a:t>--</a:t>
            </a:r>
            <a:r>
              <a:rPr lang="zh-CN" altLang="zh-CN" sz="2400" dirty="0"/>
              <a:t>The methylation patterns that the Horvath clock relies on overlap with the directional changes produced by random drift.</a:t>
            </a:r>
            <a:r>
              <a:rPr lang="en-US" altLang="zh-CN" sz="2400" dirty="0"/>
              <a:t>”</a:t>
            </a:r>
          </a:p>
          <a:p>
            <a:endParaRPr lang="en-US" altLang="zh-CN" sz="2400" dirty="0"/>
          </a:p>
          <a:p>
            <a:r>
              <a:rPr lang="zh-CN" altLang="en-US" sz="2400" b="1" dirty="0"/>
              <a:t>Module 3  A clock trained only on simulated data predicting real ages.</a:t>
            </a:r>
            <a:endParaRPr lang="en-US" altLang="zh-CN" sz="2400" b="1" dirty="0"/>
          </a:p>
          <a:p>
            <a:r>
              <a:rPr lang="en-US" altLang="zh-CN" sz="2400" dirty="0"/>
              <a:t>--</a:t>
            </a:r>
            <a:r>
              <a:rPr lang="zh-CN" altLang="zh-CN" sz="2400" dirty="0"/>
              <a:t>The structure of real human methylation changes with age shares common components with the structure produced by a random maintenance error model.</a:t>
            </a:r>
            <a:endParaRPr lang="en-US" altLang="zh-CN" sz="2400" dirty="0"/>
          </a:p>
          <a:p>
            <a:endParaRPr lang="zh-CN" altLang="en-US" sz="2400" dirty="0"/>
          </a:p>
        </p:txBody>
      </p:sp>
    </p:spTree>
    <p:extLst>
      <p:ext uri="{BB962C8B-B14F-4D97-AF65-F5344CB8AC3E}">
        <p14:creationId xmlns:p14="http://schemas.microsoft.com/office/powerpoint/2010/main" val="638854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D6B87-D41E-5317-FF26-6CACBCC693E7}"/>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F00AAC43-B5A4-3EF7-DFD3-F9157EB6B2D6}"/>
              </a:ext>
            </a:extLst>
          </p:cNvPr>
          <p:cNvSpPr txBox="1"/>
          <p:nvPr/>
        </p:nvSpPr>
        <p:spPr>
          <a:xfrm>
            <a:off x="2072744" y="2951015"/>
            <a:ext cx="8317050" cy="1200329"/>
          </a:xfrm>
          <a:prstGeom prst="rect">
            <a:avLst/>
          </a:prstGeom>
          <a:noFill/>
        </p:spPr>
        <p:txBody>
          <a:bodyPr wrap="square">
            <a:spAutoFit/>
          </a:bodyPr>
          <a:lstStyle/>
          <a:p>
            <a:r>
              <a:rPr lang="zh-CN" altLang="en-US" sz="2400" b="1" dirty="0"/>
              <a:t>Module 1 Simulated data: </a:t>
            </a:r>
            <a:endParaRPr lang="en-US" altLang="zh-CN" sz="2400" b="1" dirty="0"/>
          </a:p>
          <a:p>
            <a:r>
              <a:rPr lang="zh-CN" altLang="en-US" sz="2400" b="1" dirty="0"/>
              <a:t>when can symmetric noise create a learnable age signal? </a:t>
            </a:r>
            <a:endParaRPr lang="en-US" altLang="zh-CN" sz="2400" b="1" dirty="0"/>
          </a:p>
          <a:p>
            <a:r>
              <a:rPr lang="zh-CN" altLang="en-US" sz="2400" b="1" dirty="0"/>
              <a:t> </a:t>
            </a:r>
            <a:endParaRPr lang="zh-CN" altLang="en-US" dirty="0"/>
          </a:p>
        </p:txBody>
      </p:sp>
    </p:spTree>
    <p:extLst>
      <p:ext uri="{BB962C8B-B14F-4D97-AF65-F5344CB8AC3E}">
        <p14:creationId xmlns:p14="http://schemas.microsoft.com/office/powerpoint/2010/main" val="1800568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06F8F-C4D1-100E-10D4-3F6078122BFA}"/>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A3CC32A9-1C05-A6EA-C8AC-E614D6586AA3}"/>
              </a:ext>
            </a:extLst>
          </p:cNvPr>
          <p:cNvPicPr>
            <a:picLocks noChangeAspect="1"/>
          </p:cNvPicPr>
          <p:nvPr/>
        </p:nvPicPr>
        <p:blipFill>
          <a:blip r:embed="rId2"/>
          <a:stretch>
            <a:fillRect/>
          </a:stretch>
        </p:blipFill>
        <p:spPr>
          <a:xfrm>
            <a:off x="1155735" y="1210284"/>
            <a:ext cx="4940265" cy="5108568"/>
          </a:xfrm>
          <a:prstGeom prst="rect">
            <a:avLst/>
          </a:prstGeom>
        </p:spPr>
      </p:pic>
      <p:sp>
        <p:nvSpPr>
          <p:cNvPr id="4" name="矩形 3">
            <a:extLst>
              <a:ext uri="{FF2B5EF4-FFF2-40B4-BE49-F238E27FC236}">
                <a16:creationId xmlns:a16="http://schemas.microsoft.com/office/drawing/2014/main" id="{7ACFB607-8317-6FC2-F123-AE26C8D23DE7}"/>
              </a:ext>
            </a:extLst>
          </p:cNvPr>
          <p:cNvSpPr/>
          <p:nvPr/>
        </p:nvSpPr>
        <p:spPr>
          <a:xfrm>
            <a:off x="1371600" y="5810250"/>
            <a:ext cx="755650" cy="8318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a:extLst>
              <a:ext uri="{FF2B5EF4-FFF2-40B4-BE49-F238E27FC236}">
                <a16:creationId xmlns:a16="http://schemas.microsoft.com/office/drawing/2014/main" id="{A56137E2-0CE9-7477-72F9-7B27E919C17B}"/>
              </a:ext>
            </a:extLst>
          </p:cNvPr>
          <p:cNvPicPr>
            <a:picLocks noChangeAspect="1"/>
          </p:cNvPicPr>
          <p:nvPr/>
        </p:nvPicPr>
        <p:blipFill>
          <a:blip r:embed="rId3"/>
          <a:stretch>
            <a:fillRect/>
          </a:stretch>
        </p:blipFill>
        <p:spPr>
          <a:xfrm>
            <a:off x="6572250" y="1462077"/>
            <a:ext cx="5074394" cy="2168545"/>
          </a:xfrm>
          <a:prstGeom prst="rect">
            <a:avLst/>
          </a:prstGeom>
        </p:spPr>
      </p:pic>
      <p:pic>
        <p:nvPicPr>
          <p:cNvPr id="8" name="图片 7">
            <a:extLst>
              <a:ext uri="{FF2B5EF4-FFF2-40B4-BE49-F238E27FC236}">
                <a16:creationId xmlns:a16="http://schemas.microsoft.com/office/drawing/2014/main" id="{56CA9A34-C753-84BB-9CC4-21CECDC20649}"/>
              </a:ext>
            </a:extLst>
          </p:cNvPr>
          <p:cNvPicPr>
            <a:picLocks noChangeAspect="1"/>
          </p:cNvPicPr>
          <p:nvPr/>
        </p:nvPicPr>
        <p:blipFill>
          <a:blip r:embed="rId4"/>
          <a:stretch>
            <a:fillRect/>
          </a:stretch>
        </p:blipFill>
        <p:spPr>
          <a:xfrm>
            <a:off x="6928204" y="3764568"/>
            <a:ext cx="4362485" cy="763434"/>
          </a:xfrm>
          <a:prstGeom prst="rect">
            <a:avLst/>
          </a:prstGeom>
        </p:spPr>
      </p:pic>
      <p:pic>
        <p:nvPicPr>
          <p:cNvPr id="10" name="图片 9">
            <a:extLst>
              <a:ext uri="{FF2B5EF4-FFF2-40B4-BE49-F238E27FC236}">
                <a16:creationId xmlns:a16="http://schemas.microsoft.com/office/drawing/2014/main" id="{A96B8393-1A9C-0EC3-A6F0-92C05C76BBF9}"/>
              </a:ext>
            </a:extLst>
          </p:cNvPr>
          <p:cNvPicPr>
            <a:picLocks noChangeAspect="1"/>
          </p:cNvPicPr>
          <p:nvPr/>
        </p:nvPicPr>
        <p:blipFill>
          <a:blip r:embed="rId5"/>
          <a:stretch>
            <a:fillRect/>
          </a:stretch>
        </p:blipFill>
        <p:spPr>
          <a:xfrm>
            <a:off x="7264400" y="4528002"/>
            <a:ext cx="2593704" cy="672053"/>
          </a:xfrm>
          <a:prstGeom prst="rect">
            <a:avLst/>
          </a:prstGeom>
        </p:spPr>
      </p:pic>
      <p:pic>
        <p:nvPicPr>
          <p:cNvPr id="12" name="图片 11">
            <a:extLst>
              <a:ext uri="{FF2B5EF4-FFF2-40B4-BE49-F238E27FC236}">
                <a16:creationId xmlns:a16="http://schemas.microsoft.com/office/drawing/2014/main" id="{2319D760-B13D-2503-2E4F-2ACB029F26E7}"/>
              </a:ext>
            </a:extLst>
          </p:cNvPr>
          <p:cNvPicPr>
            <a:picLocks noChangeAspect="1"/>
          </p:cNvPicPr>
          <p:nvPr/>
        </p:nvPicPr>
        <p:blipFill>
          <a:blip r:embed="rId6"/>
          <a:stretch>
            <a:fillRect/>
          </a:stretch>
        </p:blipFill>
        <p:spPr>
          <a:xfrm>
            <a:off x="7264400" y="5248896"/>
            <a:ext cx="4305502" cy="831849"/>
          </a:xfrm>
          <a:prstGeom prst="rect">
            <a:avLst/>
          </a:prstGeom>
        </p:spPr>
      </p:pic>
      <p:sp>
        <p:nvSpPr>
          <p:cNvPr id="14" name="文本框 13">
            <a:extLst>
              <a:ext uri="{FF2B5EF4-FFF2-40B4-BE49-F238E27FC236}">
                <a16:creationId xmlns:a16="http://schemas.microsoft.com/office/drawing/2014/main" id="{C229B90B-A939-31D3-2A9D-3F7DFCD9D473}"/>
              </a:ext>
            </a:extLst>
          </p:cNvPr>
          <p:cNvSpPr txBox="1"/>
          <p:nvPr/>
        </p:nvSpPr>
        <p:spPr>
          <a:xfrm>
            <a:off x="330200" y="227780"/>
            <a:ext cx="11531600" cy="523220"/>
          </a:xfrm>
          <a:prstGeom prst="rect">
            <a:avLst/>
          </a:prstGeom>
          <a:noFill/>
        </p:spPr>
        <p:txBody>
          <a:bodyPr wrap="square">
            <a:spAutoFit/>
          </a:bodyPr>
          <a:lstStyle/>
          <a:p>
            <a:r>
              <a:rPr lang="zh-CN" altLang="zh-CN" sz="2800" dirty="0"/>
              <a:t>Simulation can generate individual samples of different ages.</a:t>
            </a:r>
            <a:endParaRPr lang="zh-CN" altLang="en-US" sz="2800" dirty="0"/>
          </a:p>
        </p:txBody>
      </p:sp>
    </p:spTree>
    <p:extLst>
      <p:ext uri="{BB962C8B-B14F-4D97-AF65-F5344CB8AC3E}">
        <p14:creationId xmlns:p14="http://schemas.microsoft.com/office/powerpoint/2010/main" val="3269791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61779B76-9BC9-02EF-B383-9F55CFAC47C1}"/>
              </a:ext>
            </a:extLst>
          </p:cNvPr>
          <p:cNvSpPr txBox="1"/>
          <p:nvPr/>
        </p:nvSpPr>
        <p:spPr>
          <a:xfrm>
            <a:off x="203200" y="178485"/>
            <a:ext cx="11709400" cy="954107"/>
          </a:xfrm>
          <a:prstGeom prst="rect">
            <a:avLst/>
          </a:prstGeom>
          <a:noFill/>
        </p:spPr>
        <p:txBody>
          <a:bodyPr wrap="square">
            <a:spAutoFit/>
          </a:bodyPr>
          <a:lstStyle/>
          <a:p>
            <a:r>
              <a:rPr lang="zh-CN" altLang="en-US" sz="2800" dirty="0"/>
              <a:t>How can we understand that truncation causes the system's response to noise to be asymmetric?</a:t>
            </a:r>
          </a:p>
        </p:txBody>
      </p:sp>
      <p:sp>
        <p:nvSpPr>
          <p:cNvPr id="9" name="矩形 8">
            <a:extLst>
              <a:ext uri="{FF2B5EF4-FFF2-40B4-BE49-F238E27FC236}">
                <a16:creationId xmlns:a16="http://schemas.microsoft.com/office/drawing/2014/main" id="{0C99606E-8250-FA9B-D399-A76048785069}"/>
              </a:ext>
            </a:extLst>
          </p:cNvPr>
          <p:cNvSpPr/>
          <p:nvPr/>
        </p:nvSpPr>
        <p:spPr>
          <a:xfrm rot="16200000">
            <a:off x="1186124" y="5294572"/>
            <a:ext cx="1990208" cy="6984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D5E474E4-4D3F-0C0D-01D0-88CC7C28DE6B}"/>
              </a:ext>
            </a:extLst>
          </p:cNvPr>
          <p:cNvSpPr/>
          <p:nvPr/>
        </p:nvSpPr>
        <p:spPr>
          <a:xfrm>
            <a:off x="2216150" y="5054600"/>
            <a:ext cx="914400" cy="69215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Met level</a:t>
            </a:r>
            <a:endParaRPr lang="zh-CN" altLang="en-US" dirty="0"/>
          </a:p>
        </p:txBody>
      </p:sp>
      <p:sp>
        <p:nvSpPr>
          <p:cNvPr id="11" name="箭头: 上 10">
            <a:extLst>
              <a:ext uri="{FF2B5EF4-FFF2-40B4-BE49-F238E27FC236}">
                <a16:creationId xmlns:a16="http://schemas.microsoft.com/office/drawing/2014/main" id="{46823DE7-01E4-F339-0A23-E774E1F0D01A}"/>
              </a:ext>
            </a:extLst>
          </p:cNvPr>
          <p:cNvSpPr/>
          <p:nvPr/>
        </p:nvSpPr>
        <p:spPr>
          <a:xfrm>
            <a:off x="4718050" y="5249421"/>
            <a:ext cx="222250" cy="34925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箭头: 上 12">
            <a:extLst>
              <a:ext uri="{FF2B5EF4-FFF2-40B4-BE49-F238E27FC236}">
                <a16:creationId xmlns:a16="http://schemas.microsoft.com/office/drawing/2014/main" id="{E217AF1E-1D68-55CB-30ED-15FF70875D54}"/>
              </a:ext>
            </a:extLst>
          </p:cNvPr>
          <p:cNvSpPr/>
          <p:nvPr/>
        </p:nvSpPr>
        <p:spPr>
          <a:xfrm>
            <a:off x="5272087" y="5249421"/>
            <a:ext cx="222250" cy="34925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箭头: 下 13">
            <a:extLst>
              <a:ext uri="{FF2B5EF4-FFF2-40B4-BE49-F238E27FC236}">
                <a16:creationId xmlns:a16="http://schemas.microsoft.com/office/drawing/2014/main" id="{2A080CDB-2603-F64A-06CF-078A759422C9}"/>
              </a:ext>
            </a:extLst>
          </p:cNvPr>
          <p:cNvSpPr/>
          <p:nvPr/>
        </p:nvSpPr>
        <p:spPr>
          <a:xfrm>
            <a:off x="5826124" y="5249421"/>
            <a:ext cx="222250" cy="3492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箭头: 上 15">
            <a:extLst>
              <a:ext uri="{FF2B5EF4-FFF2-40B4-BE49-F238E27FC236}">
                <a16:creationId xmlns:a16="http://schemas.microsoft.com/office/drawing/2014/main" id="{18BA4FFB-AD5E-D27B-1020-29B542257706}"/>
              </a:ext>
            </a:extLst>
          </p:cNvPr>
          <p:cNvSpPr/>
          <p:nvPr/>
        </p:nvSpPr>
        <p:spPr>
          <a:xfrm>
            <a:off x="6380161" y="5230371"/>
            <a:ext cx="222250" cy="34925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箭头: 下 17">
            <a:extLst>
              <a:ext uri="{FF2B5EF4-FFF2-40B4-BE49-F238E27FC236}">
                <a16:creationId xmlns:a16="http://schemas.microsoft.com/office/drawing/2014/main" id="{917798F6-9523-3B70-192E-5705E570FEBE}"/>
              </a:ext>
            </a:extLst>
          </p:cNvPr>
          <p:cNvSpPr/>
          <p:nvPr/>
        </p:nvSpPr>
        <p:spPr>
          <a:xfrm>
            <a:off x="6934198" y="5262121"/>
            <a:ext cx="222250" cy="3492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箭头: 下 19">
            <a:extLst>
              <a:ext uri="{FF2B5EF4-FFF2-40B4-BE49-F238E27FC236}">
                <a16:creationId xmlns:a16="http://schemas.microsoft.com/office/drawing/2014/main" id="{724DCE91-3780-92D3-5436-8D140623F458}"/>
              </a:ext>
            </a:extLst>
          </p:cNvPr>
          <p:cNvSpPr/>
          <p:nvPr/>
        </p:nvSpPr>
        <p:spPr>
          <a:xfrm>
            <a:off x="7488235" y="5265296"/>
            <a:ext cx="222250" cy="3492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E6BA087B-78E5-C348-3470-201B239AD805}"/>
              </a:ext>
            </a:extLst>
          </p:cNvPr>
          <p:cNvSpPr txBox="1"/>
          <p:nvPr/>
        </p:nvSpPr>
        <p:spPr>
          <a:xfrm>
            <a:off x="3448051" y="4771509"/>
            <a:ext cx="342900" cy="369332"/>
          </a:xfrm>
          <a:prstGeom prst="rect">
            <a:avLst/>
          </a:prstGeom>
          <a:noFill/>
        </p:spPr>
        <p:txBody>
          <a:bodyPr wrap="square" rtlCol="0">
            <a:spAutoFit/>
          </a:bodyPr>
          <a:lstStyle/>
          <a:p>
            <a:r>
              <a:rPr lang="en-US" altLang="zh-CN" dirty="0"/>
              <a:t>1</a:t>
            </a:r>
            <a:endParaRPr lang="zh-CN" altLang="en-US" dirty="0"/>
          </a:p>
        </p:txBody>
      </p:sp>
      <p:sp>
        <p:nvSpPr>
          <p:cNvPr id="28" name="矩形: 圆角 27">
            <a:extLst>
              <a:ext uri="{FF2B5EF4-FFF2-40B4-BE49-F238E27FC236}">
                <a16:creationId xmlns:a16="http://schemas.microsoft.com/office/drawing/2014/main" id="{04A136B7-1CBA-64FD-64DC-872A8CD81374}"/>
              </a:ext>
            </a:extLst>
          </p:cNvPr>
          <p:cNvSpPr/>
          <p:nvPr/>
        </p:nvSpPr>
        <p:spPr>
          <a:xfrm>
            <a:off x="2216150" y="4956175"/>
            <a:ext cx="1187450" cy="984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a:extLst>
              <a:ext uri="{FF2B5EF4-FFF2-40B4-BE49-F238E27FC236}">
                <a16:creationId xmlns:a16="http://schemas.microsoft.com/office/drawing/2014/main" id="{B598A55C-D523-CCCA-3F35-2AA30E94AC8C}"/>
              </a:ext>
            </a:extLst>
          </p:cNvPr>
          <p:cNvSpPr/>
          <p:nvPr/>
        </p:nvSpPr>
        <p:spPr>
          <a:xfrm rot="16200000">
            <a:off x="1186123" y="2594493"/>
            <a:ext cx="1990208" cy="6984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a:extLst>
              <a:ext uri="{FF2B5EF4-FFF2-40B4-BE49-F238E27FC236}">
                <a16:creationId xmlns:a16="http://schemas.microsoft.com/office/drawing/2014/main" id="{F037D282-88E0-24A2-89A1-7ADAE7D17FF1}"/>
              </a:ext>
            </a:extLst>
          </p:cNvPr>
          <p:cNvSpPr/>
          <p:nvPr/>
        </p:nvSpPr>
        <p:spPr>
          <a:xfrm>
            <a:off x="2216149" y="2354521"/>
            <a:ext cx="914400" cy="69215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Met level</a:t>
            </a:r>
            <a:endParaRPr lang="zh-CN" altLang="en-US" dirty="0"/>
          </a:p>
        </p:txBody>
      </p:sp>
      <p:sp>
        <p:nvSpPr>
          <p:cNvPr id="50" name="文本框 49">
            <a:extLst>
              <a:ext uri="{FF2B5EF4-FFF2-40B4-BE49-F238E27FC236}">
                <a16:creationId xmlns:a16="http://schemas.microsoft.com/office/drawing/2014/main" id="{73D59AEB-B4EF-FE3C-1593-21B25B61588F}"/>
              </a:ext>
            </a:extLst>
          </p:cNvPr>
          <p:cNvSpPr txBox="1"/>
          <p:nvPr/>
        </p:nvSpPr>
        <p:spPr>
          <a:xfrm>
            <a:off x="3517897" y="1985189"/>
            <a:ext cx="342900" cy="369332"/>
          </a:xfrm>
          <a:prstGeom prst="rect">
            <a:avLst/>
          </a:prstGeom>
          <a:noFill/>
        </p:spPr>
        <p:txBody>
          <a:bodyPr wrap="square" rtlCol="0">
            <a:spAutoFit/>
          </a:bodyPr>
          <a:lstStyle/>
          <a:p>
            <a:r>
              <a:rPr lang="en-US" altLang="zh-CN" dirty="0"/>
              <a:t>1</a:t>
            </a:r>
            <a:endParaRPr lang="zh-CN" altLang="en-US" dirty="0"/>
          </a:p>
        </p:txBody>
      </p:sp>
      <p:sp>
        <p:nvSpPr>
          <p:cNvPr id="54" name="矩形 53">
            <a:extLst>
              <a:ext uri="{FF2B5EF4-FFF2-40B4-BE49-F238E27FC236}">
                <a16:creationId xmlns:a16="http://schemas.microsoft.com/office/drawing/2014/main" id="{36F3CBCC-D63B-4FAE-0CEE-4784B83295C4}"/>
              </a:ext>
            </a:extLst>
          </p:cNvPr>
          <p:cNvSpPr/>
          <p:nvPr/>
        </p:nvSpPr>
        <p:spPr>
          <a:xfrm rot="16200000">
            <a:off x="7810759" y="5351022"/>
            <a:ext cx="1990208" cy="6984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a:extLst>
              <a:ext uri="{FF2B5EF4-FFF2-40B4-BE49-F238E27FC236}">
                <a16:creationId xmlns:a16="http://schemas.microsoft.com/office/drawing/2014/main" id="{AC51CC2B-9A21-5D4F-86F6-DA5F9919E779}"/>
              </a:ext>
            </a:extLst>
          </p:cNvPr>
          <p:cNvSpPr/>
          <p:nvPr/>
        </p:nvSpPr>
        <p:spPr>
          <a:xfrm>
            <a:off x="8840785" y="5406325"/>
            <a:ext cx="914400" cy="69215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Met level</a:t>
            </a:r>
            <a:endParaRPr lang="zh-CN" altLang="en-US" dirty="0"/>
          </a:p>
        </p:txBody>
      </p:sp>
      <p:sp>
        <p:nvSpPr>
          <p:cNvPr id="58" name="文本框 57">
            <a:extLst>
              <a:ext uri="{FF2B5EF4-FFF2-40B4-BE49-F238E27FC236}">
                <a16:creationId xmlns:a16="http://schemas.microsoft.com/office/drawing/2014/main" id="{2DD75CA1-CE74-341C-D063-47E62ABF81D8}"/>
              </a:ext>
            </a:extLst>
          </p:cNvPr>
          <p:cNvSpPr txBox="1"/>
          <p:nvPr/>
        </p:nvSpPr>
        <p:spPr>
          <a:xfrm>
            <a:off x="10161589" y="4827959"/>
            <a:ext cx="342900" cy="369332"/>
          </a:xfrm>
          <a:prstGeom prst="rect">
            <a:avLst/>
          </a:prstGeom>
          <a:noFill/>
        </p:spPr>
        <p:txBody>
          <a:bodyPr wrap="square" rtlCol="0">
            <a:spAutoFit/>
          </a:bodyPr>
          <a:lstStyle/>
          <a:p>
            <a:r>
              <a:rPr lang="en-US" altLang="zh-CN" dirty="0"/>
              <a:t>1</a:t>
            </a:r>
            <a:endParaRPr lang="zh-CN" altLang="en-US" dirty="0"/>
          </a:p>
        </p:txBody>
      </p:sp>
      <p:sp>
        <p:nvSpPr>
          <p:cNvPr id="60" name="矩形: 圆角 59">
            <a:extLst>
              <a:ext uri="{FF2B5EF4-FFF2-40B4-BE49-F238E27FC236}">
                <a16:creationId xmlns:a16="http://schemas.microsoft.com/office/drawing/2014/main" id="{F1DBC0B0-2DA4-4ABB-DAAE-B5B223A11B69}"/>
              </a:ext>
            </a:extLst>
          </p:cNvPr>
          <p:cNvSpPr/>
          <p:nvPr/>
        </p:nvSpPr>
        <p:spPr>
          <a:xfrm>
            <a:off x="8840785" y="5012625"/>
            <a:ext cx="1187450" cy="984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2" name="直接连接符 61">
            <a:extLst>
              <a:ext uri="{FF2B5EF4-FFF2-40B4-BE49-F238E27FC236}">
                <a16:creationId xmlns:a16="http://schemas.microsoft.com/office/drawing/2014/main" id="{9FCEF1B8-386A-4EF7-D985-CAFF402DABA3}"/>
              </a:ext>
            </a:extLst>
          </p:cNvPr>
          <p:cNvCxnSpPr/>
          <p:nvPr/>
        </p:nvCxnSpPr>
        <p:spPr>
          <a:xfrm>
            <a:off x="8840785" y="5400675"/>
            <a:ext cx="1592265" cy="0"/>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3" name="直接连接符 62">
            <a:extLst>
              <a:ext uri="{FF2B5EF4-FFF2-40B4-BE49-F238E27FC236}">
                <a16:creationId xmlns:a16="http://schemas.microsoft.com/office/drawing/2014/main" id="{8D6E70AD-4F24-9527-6B0C-DAEB7DCC8A9E}"/>
              </a:ext>
            </a:extLst>
          </p:cNvPr>
          <p:cNvCxnSpPr>
            <a:cxnSpLocks/>
          </p:cNvCxnSpPr>
          <p:nvPr/>
        </p:nvCxnSpPr>
        <p:spPr>
          <a:xfrm>
            <a:off x="2216149" y="2354521"/>
            <a:ext cx="1403351" cy="0"/>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6" name="箭头: 上 65">
            <a:extLst>
              <a:ext uri="{FF2B5EF4-FFF2-40B4-BE49-F238E27FC236}">
                <a16:creationId xmlns:a16="http://schemas.microsoft.com/office/drawing/2014/main" id="{08BE6A7C-083D-A318-9A2A-0448B5F686F1}"/>
              </a:ext>
            </a:extLst>
          </p:cNvPr>
          <p:cNvSpPr/>
          <p:nvPr/>
        </p:nvSpPr>
        <p:spPr>
          <a:xfrm>
            <a:off x="4718049" y="2373571"/>
            <a:ext cx="222250" cy="34925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箭头: 上 67">
            <a:extLst>
              <a:ext uri="{FF2B5EF4-FFF2-40B4-BE49-F238E27FC236}">
                <a16:creationId xmlns:a16="http://schemas.microsoft.com/office/drawing/2014/main" id="{F1EB4369-C27D-A537-871E-1E30C450F02C}"/>
              </a:ext>
            </a:extLst>
          </p:cNvPr>
          <p:cNvSpPr/>
          <p:nvPr/>
        </p:nvSpPr>
        <p:spPr>
          <a:xfrm>
            <a:off x="5272086" y="2373571"/>
            <a:ext cx="222250" cy="34925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箭头: 下 69">
            <a:extLst>
              <a:ext uri="{FF2B5EF4-FFF2-40B4-BE49-F238E27FC236}">
                <a16:creationId xmlns:a16="http://schemas.microsoft.com/office/drawing/2014/main" id="{99603A12-F27E-6CC8-DF0B-D360F9B3189B}"/>
              </a:ext>
            </a:extLst>
          </p:cNvPr>
          <p:cNvSpPr/>
          <p:nvPr/>
        </p:nvSpPr>
        <p:spPr>
          <a:xfrm>
            <a:off x="5826123" y="2373571"/>
            <a:ext cx="222250" cy="3492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箭头: 上 71">
            <a:extLst>
              <a:ext uri="{FF2B5EF4-FFF2-40B4-BE49-F238E27FC236}">
                <a16:creationId xmlns:a16="http://schemas.microsoft.com/office/drawing/2014/main" id="{CC2E64E6-E696-E21A-8982-1978390FFC10}"/>
              </a:ext>
            </a:extLst>
          </p:cNvPr>
          <p:cNvSpPr/>
          <p:nvPr/>
        </p:nvSpPr>
        <p:spPr>
          <a:xfrm>
            <a:off x="6380160" y="2354521"/>
            <a:ext cx="222250" cy="34925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箭头: 下 73">
            <a:extLst>
              <a:ext uri="{FF2B5EF4-FFF2-40B4-BE49-F238E27FC236}">
                <a16:creationId xmlns:a16="http://schemas.microsoft.com/office/drawing/2014/main" id="{017155EF-9085-C5E0-BE0B-AA50DB2E35FE}"/>
              </a:ext>
            </a:extLst>
          </p:cNvPr>
          <p:cNvSpPr/>
          <p:nvPr/>
        </p:nvSpPr>
        <p:spPr>
          <a:xfrm>
            <a:off x="6934197" y="2386271"/>
            <a:ext cx="222250" cy="3492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箭头: 下 75">
            <a:extLst>
              <a:ext uri="{FF2B5EF4-FFF2-40B4-BE49-F238E27FC236}">
                <a16:creationId xmlns:a16="http://schemas.microsoft.com/office/drawing/2014/main" id="{1FD1333C-B3AB-75D6-72AD-30DD9EFF6A16}"/>
              </a:ext>
            </a:extLst>
          </p:cNvPr>
          <p:cNvSpPr/>
          <p:nvPr/>
        </p:nvSpPr>
        <p:spPr>
          <a:xfrm>
            <a:off x="7488234" y="2389446"/>
            <a:ext cx="222250" cy="3492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矩形 76">
            <a:extLst>
              <a:ext uri="{FF2B5EF4-FFF2-40B4-BE49-F238E27FC236}">
                <a16:creationId xmlns:a16="http://schemas.microsoft.com/office/drawing/2014/main" id="{38D38520-4FB1-C5BA-7A3A-3B940370053F}"/>
              </a:ext>
            </a:extLst>
          </p:cNvPr>
          <p:cNvSpPr/>
          <p:nvPr/>
        </p:nvSpPr>
        <p:spPr>
          <a:xfrm rot="16200000">
            <a:off x="7810758" y="2543175"/>
            <a:ext cx="1990208" cy="6984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矩形 77">
            <a:extLst>
              <a:ext uri="{FF2B5EF4-FFF2-40B4-BE49-F238E27FC236}">
                <a16:creationId xmlns:a16="http://schemas.microsoft.com/office/drawing/2014/main" id="{19BB39BB-1A33-4656-94DC-19EAE454A558}"/>
              </a:ext>
            </a:extLst>
          </p:cNvPr>
          <p:cNvSpPr/>
          <p:nvPr/>
        </p:nvSpPr>
        <p:spPr>
          <a:xfrm>
            <a:off x="8840784" y="2303203"/>
            <a:ext cx="914400" cy="69215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Met level</a:t>
            </a:r>
            <a:endParaRPr lang="zh-CN" altLang="en-US" dirty="0"/>
          </a:p>
        </p:txBody>
      </p:sp>
      <p:sp>
        <p:nvSpPr>
          <p:cNvPr id="79" name="文本框 78">
            <a:extLst>
              <a:ext uri="{FF2B5EF4-FFF2-40B4-BE49-F238E27FC236}">
                <a16:creationId xmlns:a16="http://schemas.microsoft.com/office/drawing/2014/main" id="{A6F2456B-5A9B-5FE4-A091-51DBCC0590F1}"/>
              </a:ext>
            </a:extLst>
          </p:cNvPr>
          <p:cNvSpPr txBox="1"/>
          <p:nvPr/>
        </p:nvSpPr>
        <p:spPr>
          <a:xfrm>
            <a:off x="10142532" y="1933871"/>
            <a:ext cx="342900" cy="369332"/>
          </a:xfrm>
          <a:prstGeom prst="rect">
            <a:avLst/>
          </a:prstGeom>
          <a:noFill/>
        </p:spPr>
        <p:txBody>
          <a:bodyPr wrap="square" rtlCol="0">
            <a:spAutoFit/>
          </a:bodyPr>
          <a:lstStyle/>
          <a:p>
            <a:r>
              <a:rPr lang="en-US" altLang="zh-CN" dirty="0"/>
              <a:t>1</a:t>
            </a:r>
            <a:endParaRPr lang="zh-CN" altLang="en-US" dirty="0"/>
          </a:p>
        </p:txBody>
      </p:sp>
      <p:cxnSp>
        <p:nvCxnSpPr>
          <p:cNvPr id="80" name="直接连接符 79">
            <a:extLst>
              <a:ext uri="{FF2B5EF4-FFF2-40B4-BE49-F238E27FC236}">
                <a16:creationId xmlns:a16="http://schemas.microsoft.com/office/drawing/2014/main" id="{7693DF53-FF22-17B1-66AE-ACFA816988FE}"/>
              </a:ext>
            </a:extLst>
          </p:cNvPr>
          <p:cNvCxnSpPr>
            <a:cxnSpLocks/>
          </p:cNvCxnSpPr>
          <p:nvPr/>
        </p:nvCxnSpPr>
        <p:spPr>
          <a:xfrm>
            <a:off x="8840784" y="2303203"/>
            <a:ext cx="1403351" cy="0"/>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82" name="文本框 81">
            <a:extLst>
              <a:ext uri="{FF2B5EF4-FFF2-40B4-BE49-F238E27FC236}">
                <a16:creationId xmlns:a16="http://schemas.microsoft.com/office/drawing/2014/main" id="{1FDB7EF4-0BE9-9E93-6847-1EB06D92CDE5}"/>
              </a:ext>
            </a:extLst>
          </p:cNvPr>
          <p:cNvSpPr txBox="1"/>
          <p:nvPr/>
        </p:nvSpPr>
        <p:spPr>
          <a:xfrm>
            <a:off x="10455278" y="5201280"/>
            <a:ext cx="504818" cy="369332"/>
          </a:xfrm>
          <a:prstGeom prst="rect">
            <a:avLst/>
          </a:prstGeom>
          <a:noFill/>
        </p:spPr>
        <p:txBody>
          <a:bodyPr wrap="square" rtlCol="0">
            <a:spAutoFit/>
          </a:bodyPr>
          <a:lstStyle/>
          <a:p>
            <a:r>
              <a:rPr lang="en-US" altLang="zh-CN" dirty="0"/>
              <a:t>0.5</a:t>
            </a:r>
            <a:endParaRPr lang="zh-CN" altLang="en-US" dirty="0"/>
          </a:p>
        </p:txBody>
      </p:sp>
      <p:sp>
        <p:nvSpPr>
          <p:cNvPr id="84" name="文本框 83">
            <a:extLst>
              <a:ext uri="{FF2B5EF4-FFF2-40B4-BE49-F238E27FC236}">
                <a16:creationId xmlns:a16="http://schemas.microsoft.com/office/drawing/2014/main" id="{D498DFAD-9677-9FB1-F5AE-0FBEA8BCEB2E}"/>
              </a:ext>
            </a:extLst>
          </p:cNvPr>
          <p:cNvSpPr txBox="1"/>
          <p:nvPr/>
        </p:nvSpPr>
        <p:spPr>
          <a:xfrm>
            <a:off x="3689347" y="1243454"/>
            <a:ext cx="4910141" cy="461665"/>
          </a:xfrm>
          <a:prstGeom prst="rect">
            <a:avLst/>
          </a:prstGeom>
          <a:noFill/>
        </p:spPr>
        <p:txBody>
          <a:bodyPr wrap="square">
            <a:spAutoFit/>
          </a:bodyPr>
          <a:lstStyle/>
          <a:p>
            <a:r>
              <a:rPr lang="en-US" altLang="zh-CN" sz="2400" dirty="0"/>
              <a:t>S</a:t>
            </a:r>
            <a:r>
              <a:rPr lang="zh-CN" altLang="en-US" sz="2400" dirty="0"/>
              <a:t>tochastic disturbance（</a:t>
            </a:r>
            <a:r>
              <a:rPr lang="en-US" altLang="zh-CN" sz="2400" dirty="0"/>
              <a:t>Gaussian</a:t>
            </a:r>
            <a:r>
              <a:rPr lang="zh-CN" altLang="en-US" sz="2400" dirty="0"/>
              <a:t>）</a:t>
            </a:r>
          </a:p>
        </p:txBody>
      </p:sp>
    </p:spTree>
    <p:extLst>
      <p:ext uri="{BB962C8B-B14F-4D97-AF65-F5344CB8AC3E}">
        <p14:creationId xmlns:p14="http://schemas.microsoft.com/office/powerpoint/2010/main" val="2966288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31FBA-7EA6-0AEE-B355-7365E158FDC8}"/>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97CDD4E7-4288-C016-D06D-D1A3DC248D5F}"/>
              </a:ext>
            </a:extLst>
          </p:cNvPr>
          <p:cNvPicPr>
            <a:picLocks noChangeAspect="1"/>
          </p:cNvPicPr>
          <p:nvPr/>
        </p:nvPicPr>
        <p:blipFill>
          <a:blip r:embed="rId2"/>
          <a:stretch>
            <a:fillRect/>
          </a:stretch>
        </p:blipFill>
        <p:spPr>
          <a:xfrm>
            <a:off x="0" y="1784216"/>
            <a:ext cx="4147748" cy="3444740"/>
          </a:xfrm>
          <a:prstGeom prst="rect">
            <a:avLst/>
          </a:prstGeom>
        </p:spPr>
      </p:pic>
      <p:pic>
        <p:nvPicPr>
          <p:cNvPr id="5" name="图片 4">
            <a:extLst>
              <a:ext uri="{FF2B5EF4-FFF2-40B4-BE49-F238E27FC236}">
                <a16:creationId xmlns:a16="http://schemas.microsoft.com/office/drawing/2014/main" id="{F703CF03-B3B2-EC27-9F37-24F85B0E011D}"/>
              </a:ext>
            </a:extLst>
          </p:cNvPr>
          <p:cNvPicPr>
            <a:picLocks noChangeAspect="1"/>
          </p:cNvPicPr>
          <p:nvPr/>
        </p:nvPicPr>
        <p:blipFill>
          <a:blip r:embed="rId3"/>
          <a:stretch>
            <a:fillRect/>
          </a:stretch>
        </p:blipFill>
        <p:spPr>
          <a:xfrm>
            <a:off x="4117603" y="1784216"/>
            <a:ext cx="4079097" cy="3387724"/>
          </a:xfrm>
          <a:prstGeom prst="rect">
            <a:avLst/>
          </a:prstGeom>
        </p:spPr>
      </p:pic>
      <p:pic>
        <p:nvPicPr>
          <p:cNvPr id="7" name="图片 6">
            <a:extLst>
              <a:ext uri="{FF2B5EF4-FFF2-40B4-BE49-F238E27FC236}">
                <a16:creationId xmlns:a16="http://schemas.microsoft.com/office/drawing/2014/main" id="{E0CFDD7F-1C6E-8C46-7A16-A3231AE952AA}"/>
              </a:ext>
            </a:extLst>
          </p:cNvPr>
          <p:cNvPicPr>
            <a:picLocks noChangeAspect="1"/>
          </p:cNvPicPr>
          <p:nvPr/>
        </p:nvPicPr>
        <p:blipFill>
          <a:blip r:embed="rId4"/>
          <a:stretch>
            <a:fillRect/>
          </a:stretch>
        </p:blipFill>
        <p:spPr>
          <a:xfrm>
            <a:off x="8196700" y="1822315"/>
            <a:ext cx="3987346" cy="3311525"/>
          </a:xfrm>
          <a:prstGeom prst="rect">
            <a:avLst/>
          </a:prstGeom>
        </p:spPr>
      </p:pic>
      <p:sp>
        <p:nvSpPr>
          <p:cNvPr id="9" name="文本框 8">
            <a:extLst>
              <a:ext uri="{FF2B5EF4-FFF2-40B4-BE49-F238E27FC236}">
                <a16:creationId xmlns:a16="http://schemas.microsoft.com/office/drawing/2014/main" id="{738E7CAE-A9A1-C7F1-7DC5-1655064133F1}"/>
              </a:ext>
            </a:extLst>
          </p:cNvPr>
          <p:cNvSpPr txBox="1"/>
          <p:nvPr/>
        </p:nvSpPr>
        <p:spPr>
          <a:xfrm>
            <a:off x="260350" y="172135"/>
            <a:ext cx="11391900" cy="954107"/>
          </a:xfrm>
          <a:prstGeom prst="rect">
            <a:avLst/>
          </a:prstGeom>
          <a:noFill/>
        </p:spPr>
        <p:txBody>
          <a:bodyPr wrap="square">
            <a:spAutoFit/>
          </a:bodyPr>
          <a:lstStyle/>
          <a:p>
            <a:r>
              <a:rPr lang="zh-CN" altLang="zh-CN" sz="2800" dirty="0"/>
              <a:t>The asymmetric system response to noise leads to the generation of learnable age signals.</a:t>
            </a:r>
            <a:endParaRPr lang="zh-CN" altLang="en-US" sz="2800" dirty="0"/>
          </a:p>
        </p:txBody>
      </p:sp>
      <p:sp>
        <p:nvSpPr>
          <p:cNvPr id="11" name="文本框 10">
            <a:extLst>
              <a:ext uri="{FF2B5EF4-FFF2-40B4-BE49-F238E27FC236}">
                <a16:creationId xmlns:a16="http://schemas.microsoft.com/office/drawing/2014/main" id="{F22761D3-5D0A-268D-B8EA-3CFF8C2711A7}"/>
              </a:ext>
            </a:extLst>
          </p:cNvPr>
          <p:cNvSpPr txBox="1"/>
          <p:nvPr/>
        </p:nvSpPr>
        <p:spPr>
          <a:xfrm>
            <a:off x="1670050" y="5517597"/>
            <a:ext cx="9779000" cy="523220"/>
          </a:xfrm>
          <a:prstGeom prst="rect">
            <a:avLst/>
          </a:prstGeom>
          <a:noFill/>
        </p:spPr>
        <p:txBody>
          <a:bodyPr wrap="square">
            <a:spAutoFit/>
          </a:bodyPr>
          <a:lstStyle/>
          <a:p>
            <a:r>
              <a:rPr lang="zh-CN" altLang="zh-CN" sz="2800" dirty="0"/>
              <a:t>The model essentially learns a mean-reversion process.</a:t>
            </a:r>
            <a:endParaRPr lang="zh-CN" altLang="en-US" sz="2800" dirty="0"/>
          </a:p>
        </p:txBody>
      </p:sp>
      <p:sp>
        <p:nvSpPr>
          <p:cNvPr id="8" name="文本框 7">
            <a:extLst>
              <a:ext uri="{FF2B5EF4-FFF2-40B4-BE49-F238E27FC236}">
                <a16:creationId xmlns:a16="http://schemas.microsoft.com/office/drawing/2014/main" id="{0FD223C6-7885-1B7F-03D0-1E57114E82B7}"/>
              </a:ext>
            </a:extLst>
          </p:cNvPr>
          <p:cNvSpPr txBox="1"/>
          <p:nvPr/>
        </p:nvSpPr>
        <p:spPr>
          <a:xfrm>
            <a:off x="9937750" y="5171939"/>
            <a:ext cx="876300" cy="369332"/>
          </a:xfrm>
          <a:prstGeom prst="rect">
            <a:avLst/>
          </a:prstGeom>
          <a:noFill/>
        </p:spPr>
        <p:txBody>
          <a:bodyPr wrap="square">
            <a:spAutoFit/>
          </a:bodyPr>
          <a:lstStyle/>
          <a:p>
            <a:r>
              <a:rPr lang="zh-CN" altLang="zh-CN" sz="1800" dirty="0">
                <a:latin typeface="+mn-ea"/>
              </a:rPr>
              <a:t>Cell 14</a:t>
            </a:r>
            <a:r>
              <a:rPr lang="en-US" altLang="zh-CN" sz="1800" dirty="0">
                <a:latin typeface="+mn-ea"/>
              </a:rPr>
              <a:t> </a:t>
            </a:r>
            <a:endParaRPr lang="zh-CN" altLang="en-US" dirty="0">
              <a:latin typeface="+mn-ea"/>
            </a:endParaRPr>
          </a:p>
        </p:txBody>
      </p:sp>
      <p:sp>
        <p:nvSpPr>
          <p:cNvPr id="12" name="文本框 11">
            <a:extLst>
              <a:ext uri="{FF2B5EF4-FFF2-40B4-BE49-F238E27FC236}">
                <a16:creationId xmlns:a16="http://schemas.microsoft.com/office/drawing/2014/main" id="{2D19C4E4-F8EE-71ED-D818-B467BD0D5849}"/>
              </a:ext>
            </a:extLst>
          </p:cNvPr>
          <p:cNvSpPr txBox="1"/>
          <p:nvPr/>
        </p:nvSpPr>
        <p:spPr>
          <a:xfrm>
            <a:off x="1835150" y="5171939"/>
            <a:ext cx="876300" cy="369332"/>
          </a:xfrm>
          <a:prstGeom prst="rect">
            <a:avLst/>
          </a:prstGeom>
          <a:noFill/>
        </p:spPr>
        <p:txBody>
          <a:bodyPr wrap="square">
            <a:spAutoFit/>
          </a:bodyPr>
          <a:lstStyle/>
          <a:p>
            <a:r>
              <a:rPr lang="zh-CN" altLang="zh-CN" sz="1800" dirty="0">
                <a:latin typeface="+mn-ea"/>
              </a:rPr>
              <a:t>Cell </a:t>
            </a:r>
            <a:r>
              <a:rPr lang="en-US" altLang="zh-CN" sz="1800" dirty="0">
                <a:latin typeface="+mn-ea"/>
              </a:rPr>
              <a:t>8 </a:t>
            </a:r>
            <a:endParaRPr lang="zh-CN" altLang="en-US" dirty="0">
              <a:latin typeface="+mn-ea"/>
            </a:endParaRPr>
          </a:p>
        </p:txBody>
      </p:sp>
      <p:sp>
        <p:nvSpPr>
          <p:cNvPr id="14" name="文本框 13">
            <a:extLst>
              <a:ext uri="{FF2B5EF4-FFF2-40B4-BE49-F238E27FC236}">
                <a16:creationId xmlns:a16="http://schemas.microsoft.com/office/drawing/2014/main" id="{DACFE338-53C8-4ACD-13DD-55601A540149}"/>
              </a:ext>
            </a:extLst>
          </p:cNvPr>
          <p:cNvSpPr txBox="1"/>
          <p:nvPr/>
        </p:nvSpPr>
        <p:spPr>
          <a:xfrm>
            <a:off x="5884102" y="5133840"/>
            <a:ext cx="876300" cy="369332"/>
          </a:xfrm>
          <a:prstGeom prst="rect">
            <a:avLst/>
          </a:prstGeom>
          <a:noFill/>
        </p:spPr>
        <p:txBody>
          <a:bodyPr wrap="square">
            <a:spAutoFit/>
          </a:bodyPr>
          <a:lstStyle/>
          <a:p>
            <a:r>
              <a:rPr lang="zh-CN" altLang="zh-CN" sz="1800" dirty="0">
                <a:latin typeface="+mn-ea"/>
              </a:rPr>
              <a:t>Cell 1</a:t>
            </a:r>
            <a:r>
              <a:rPr lang="en-US" altLang="zh-CN" sz="1800" dirty="0">
                <a:latin typeface="+mn-ea"/>
              </a:rPr>
              <a:t>1 </a:t>
            </a:r>
            <a:endParaRPr lang="zh-CN" altLang="en-US" dirty="0">
              <a:latin typeface="+mn-ea"/>
            </a:endParaRPr>
          </a:p>
        </p:txBody>
      </p:sp>
    </p:spTree>
    <p:extLst>
      <p:ext uri="{BB962C8B-B14F-4D97-AF65-F5344CB8AC3E}">
        <p14:creationId xmlns:p14="http://schemas.microsoft.com/office/powerpoint/2010/main" val="3846794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8C316-DE0A-9659-C930-23320008117B}"/>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E20F5ECE-BA95-FE23-E661-146117DF9DA8}"/>
              </a:ext>
            </a:extLst>
          </p:cNvPr>
          <p:cNvPicPr>
            <a:picLocks noChangeAspect="1"/>
          </p:cNvPicPr>
          <p:nvPr/>
        </p:nvPicPr>
        <p:blipFill>
          <a:blip r:embed="rId2"/>
          <a:srcRect b="61665"/>
          <a:stretch>
            <a:fillRect/>
          </a:stretch>
        </p:blipFill>
        <p:spPr>
          <a:xfrm>
            <a:off x="397912" y="2449816"/>
            <a:ext cx="4940265" cy="1958366"/>
          </a:xfrm>
          <a:prstGeom prst="rect">
            <a:avLst/>
          </a:prstGeom>
        </p:spPr>
      </p:pic>
      <p:pic>
        <p:nvPicPr>
          <p:cNvPr id="5" name="图片 4">
            <a:extLst>
              <a:ext uri="{FF2B5EF4-FFF2-40B4-BE49-F238E27FC236}">
                <a16:creationId xmlns:a16="http://schemas.microsoft.com/office/drawing/2014/main" id="{469FC42A-755D-9758-C78F-C0C1425CE7D5}"/>
              </a:ext>
            </a:extLst>
          </p:cNvPr>
          <p:cNvPicPr>
            <a:picLocks noChangeAspect="1"/>
          </p:cNvPicPr>
          <p:nvPr/>
        </p:nvPicPr>
        <p:blipFill>
          <a:blip r:embed="rId3"/>
          <a:stretch>
            <a:fillRect/>
          </a:stretch>
        </p:blipFill>
        <p:spPr>
          <a:xfrm>
            <a:off x="5392737" y="1331912"/>
            <a:ext cx="6502951" cy="4618038"/>
          </a:xfrm>
          <a:prstGeom prst="rect">
            <a:avLst/>
          </a:prstGeom>
        </p:spPr>
      </p:pic>
      <p:sp>
        <p:nvSpPr>
          <p:cNvPr id="7" name="文本框 6">
            <a:extLst>
              <a:ext uri="{FF2B5EF4-FFF2-40B4-BE49-F238E27FC236}">
                <a16:creationId xmlns:a16="http://schemas.microsoft.com/office/drawing/2014/main" id="{DC55C80D-B6F2-245B-7CDD-D7B2A60DF966}"/>
              </a:ext>
            </a:extLst>
          </p:cNvPr>
          <p:cNvSpPr txBox="1"/>
          <p:nvPr/>
        </p:nvSpPr>
        <p:spPr>
          <a:xfrm>
            <a:off x="259281" y="236319"/>
            <a:ext cx="11673438" cy="523220"/>
          </a:xfrm>
          <a:prstGeom prst="rect">
            <a:avLst/>
          </a:prstGeom>
          <a:noFill/>
        </p:spPr>
        <p:txBody>
          <a:bodyPr wrap="square">
            <a:spAutoFit/>
          </a:bodyPr>
          <a:lstStyle/>
          <a:p>
            <a:r>
              <a:rPr lang="zh-CN" altLang="zh-CN" sz="2800" dirty="0"/>
              <a:t>The strength of random fluctuations affects the speed of the clock.</a:t>
            </a:r>
            <a:endParaRPr lang="zh-CN" altLang="en-US" sz="2800" dirty="0"/>
          </a:p>
        </p:txBody>
      </p:sp>
      <p:sp>
        <p:nvSpPr>
          <p:cNvPr id="4" name="文本框 3">
            <a:extLst>
              <a:ext uri="{FF2B5EF4-FFF2-40B4-BE49-F238E27FC236}">
                <a16:creationId xmlns:a16="http://schemas.microsoft.com/office/drawing/2014/main" id="{FE57CD7A-D6A4-B15C-AE2E-DC4E468B45C6}"/>
              </a:ext>
            </a:extLst>
          </p:cNvPr>
          <p:cNvSpPr txBox="1"/>
          <p:nvPr/>
        </p:nvSpPr>
        <p:spPr>
          <a:xfrm>
            <a:off x="8477250" y="5889489"/>
            <a:ext cx="876300" cy="369332"/>
          </a:xfrm>
          <a:prstGeom prst="rect">
            <a:avLst/>
          </a:prstGeom>
          <a:noFill/>
        </p:spPr>
        <p:txBody>
          <a:bodyPr wrap="square">
            <a:spAutoFit/>
          </a:bodyPr>
          <a:lstStyle/>
          <a:p>
            <a:r>
              <a:rPr lang="zh-CN" altLang="zh-CN" sz="1800" dirty="0">
                <a:latin typeface="+mn-ea"/>
              </a:rPr>
              <a:t>Cell 1</a:t>
            </a:r>
            <a:r>
              <a:rPr lang="en-US" altLang="zh-CN" sz="1800" dirty="0">
                <a:latin typeface="+mn-ea"/>
              </a:rPr>
              <a:t>7 </a:t>
            </a:r>
            <a:endParaRPr lang="zh-CN" altLang="en-US" dirty="0">
              <a:latin typeface="+mn-ea"/>
            </a:endParaRPr>
          </a:p>
        </p:txBody>
      </p:sp>
    </p:spTree>
    <p:extLst>
      <p:ext uri="{BB962C8B-B14F-4D97-AF65-F5344CB8AC3E}">
        <p14:creationId xmlns:p14="http://schemas.microsoft.com/office/powerpoint/2010/main" val="251781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648B0-FD85-A914-AAFB-A00AFE3B3E41}"/>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366C0935-0E56-399D-F04A-EFB7330267EE}"/>
              </a:ext>
            </a:extLst>
          </p:cNvPr>
          <p:cNvSpPr txBox="1"/>
          <p:nvPr/>
        </p:nvSpPr>
        <p:spPr>
          <a:xfrm>
            <a:off x="1589460" y="2933721"/>
            <a:ext cx="9904978" cy="830997"/>
          </a:xfrm>
          <a:prstGeom prst="rect">
            <a:avLst/>
          </a:prstGeom>
          <a:noFill/>
        </p:spPr>
        <p:txBody>
          <a:bodyPr wrap="square">
            <a:spAutoFit/>
          </a:bodyPr>
          <a:lstStyle/>
          <a:p>
            <a:r>
              <a:rPr lang="zh-CN" altLang="en-US" sz="2400" b="1" dirty="0"/>
              <a:t>Module 2  </a:t>
            </a:r>
            <a:endParaRPr lang="en-US" altLang="zh-CN" sz="2400" b="1" dirty="0"/>
          </a:p>
          <a:p>
            <a:r>
              <a:rPr lang="zh-CN" altLang="en-US" sz="2400" b="1" dirty="0"/>
              <a:t>Horvath clock applied to simulated random methylation drift. </a:t>
            </a:r>
            <a:endParaRPr lang="en-US" altLang="zh-CN" sz="2400" dirty="0"/>
          </a:p>
        </p:txBody>
      </p:sp>
    </p:spTree>
    <p:extLst>
      <p:ext uri="{BB962C8B-B14F-4D97-AF65-F5344CB8AC3E}">
        <p14:creationId xmlns:p14="http://schemas.microsoft.com/office/powerpoint/2010/main" val="3907929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AC211-2FFA-568B-227E-9127BFAAC2D8}"/>
            </a:ext>
          </a:extLst>
        </p:cNvPr>
        <p:cNvGrpSpPr/>
        <p:nvPr/>
      </p:nvGrpSpPr>
      <p:grpSpPr>
        <a:xfrm>
          <a:off x="0" y="0"/>
          <a:ext cx="0" cy="0"/>
          <a:chOff x="0" y="0"/>
          <a:chExt cx="0" cy="0"/>
        </a:xfrm>
      </p:grpSpPr>
      <p:pic>
        <p:nvPicPr>
          <p:cNvPr id="5" name="图片 4">
            <a:extLst>
              <a:ext uri="{FF2B5EF4-FFF2-40B4-BE49-F238E27FC236}">
                <a16:creationId xmlns:a16="http://schemas.microsoft.com/office/drawing/2014/main" id="{A59C1524-DA7C-99D7-D758-9D1718E685AB}"/>
              </a:ext>
            </a:extLst>
          </p:cNvPr>
          <p:cNvPicPr>
            <a:picLocks noChangeAspect="1"/>
          </p:cNvPicPr>
          <p:nvPr/>
        </p:nvPicPr>
        <p:blipFill>
          <a:blip r:embed="rId2">
            <a:extLst>
              <a:ext uri="{28A0092B-C50C-407E-A947-70E740481C1C}">
                <a14:useLocalDpi xmlns:a14="http://schemas.microsoft.com/office/drawing/2010/main" val="0"/>
              </a:ext>
            </a:extLst>
          </a:blip>
          <a:srcRect r="1208"/>
          <a:stretch>
            <a:fillRect/>
          </a:stretch>
        </p:blipFill>
        <p:spPr>
          <a:xfrm>
            <a:off x="7228392" y="1819275"/>
            <a:ext cx="2868064" cy="2870199"/>
          </a:xfrm>
          <a:prstGeom prst="rect">
            <a:avLst/>
          </a:prstGeom>
        </p:spPr>
      </p:pic>
      <p:pic>
        <p:nvPicPr>
          <p:cNvPr id="7" name="图片 6">
            <a:extLst>
              <a:ext uri="{FF2B5EF4-FFF2-40B4-BE49-F238E27FC236}">
                <a16:creationId xmlns:a16="http://schemas.microsoft.com/office/drawing/2014/main" id="{78B5C2AE-A391-A671-B982-588059756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4026" y="1819275"/>
            <a:ext cx="3122557" cy="2990850"/>
          </a:xfrm>
          <a:prstGeom prst="rect">
            <a:avLst/>
          </a:prstGeom>
        </p:spPr>
      </p:pic>
      <p:sp>
        <p:nvSpPr>
          <p:cNvPr id="9" name="文本框 8">
            <a:extLst>
              <a:ext uri="{FF2B5EF4-FFF2-40B4-BE49-F238E27FC236}">
                <a16:creationId xmlns:a16="http://schemas.microsoft.com/office/drawing/2014/main" id="{0EE5E138-973E-FB38-52D2-5F2AD67B1C23}"/>
              </a:ext>
            </a:extLst>
          </p:cNvPr>
          <p:cNvSpPr txBox="1"/>
          <p:nvPr/>
        </p:nvSpPr>
        <p:spPr>
          <a:xfrm>
            <a:off x="1968456" y="323731"/>
            <a:ext cx="8128000" cy="523220"/>
          </a:xfrm>
          <a:prstGeom prst="rect">
            <a:avLst/>
          </a:prstGeom>
          <a:noFill/>
        </p:spPr>
        <p:txBody>
          <a:bodyPr wrap="square">
            <a:spAutoFit/>
          </a:bodyPr>
          <a:lstStyle/>
          <a:p>
            <a:r>
              <a:rPr lang="en-US" altLang="zh-CN" sz="2800" b="1" dirty="0"/>
              <a:t>Are t</a:t>
            </a:r>
            <a:r>
              <a:rPr lang="zh-CN" altLang="zh-CN" sz="2800" b="1" dirty="0"/>
              <a:t>wo people of the same age are equally old</a:t>
            </a:r>
            <a:r>
              <a:rPr lang="en-US" altLang="zh-CN" sz="2800" b="1" dirty="0"/>
              <a:t>?</a:t>
            </a:r>
            <a:endParaRPr lang="zh-CN" altLang="en-US" sz="2800" b="1" dirty="0"/>
          </a:p>
        </p:txBody>
      </p:sp>
      <p:sp>
        <p:nvSpPr>
          <p:cNvPr id="11" name="文本框 10">
            <a:extLst>
              <a:ext uri="{FF2B5EF4-FFF2-40B4-BE49-F238E27FC236}">
                <a16:creationId xmlns:a16="http://schemas.microsoft.com/office/drawing/2014/main" id="{5055F0B0-AD6D-C6F8-1769-AA668E61F8F7}"/>
              </a:ext>
            </a:extLst>
          </p:cNvPr>
          <p:cNvSpPr txBox="1"/>
          <p:nvPr/>
        </p:nvSpPr>
        <p:spPr>
          <a:xfrm>
            <a:off x="2654633" y="1171059"/>
            <a:ext cx="3241342" cy="523220"/>
          </a:xfrm>
          <a:prstGeom prst="rect">
            <a:avLst/>
          </a:prstGeom>
          <a:noFill/>
        </p:spPr>
        <p:txBody>
          <a:bodyPr wrap="square">
            <a:spAutoFit/>
          </a:bodyPr>
          <a:lstStyle/>
          <a:p>
            <a:r>
              <a:rPr lang="zh-CN" altLang="zh-CN" sz="2800" dirty="0"/>
              <a:t>Workforce entrants</a:t>
            </a:r>
            <a:endParaRPr lang="zh-CN" altLang="en-US" sz="2800" dirty="0"/>
          </a:p>
        </p:txBody>
      </p:sp>
      <p:sp>
        <p:nvSpPr>
          <p:cNvPr id="15" name="文本框 14">
            <a:extLst>
              <a:ext uri="{FF2B5EF4-FFF2-40B4-BE49-F238E27FC236}">
                <a16:creationId xmlns:a16="http://schemas.microsoft.com/office/drawing/2014/main" id="{164EBF5B-EAC8-3970-E99C-B3972FC78033}"/>
              </a:ext>
            </a:extLst>
          </p:cNvPr>
          <p:cNvSpPr txBox="1"/>
          <p:nvPr/>
        </p:nvSpPr>
        <p:spPr>
          <a:xfrm>
            <a:off x="6944991" y="1171059"/>
            <a:ext cx="3702050" cy="523220"/>
          </a:xfrm>
          <a:prstGeom prst="rect">
            <a:avLst/>
          </a:prstGeom>
          <a:noFill/>
        </p:spPr>
        <p:txBody>
          <a:bodyPr wrap="square">
            <a:spAutoFit/>
          </a:bodyPr>
          <a:lstStyle/>
          <a:p>
            <a:r>
              <a:rPr lang="zh-CN" altLang="zh-CN" sz="2800" dirty="0"/>
              <a:t>Direct doctoral admits</a:t>
            </a:r>
            <a:endParaRPr lang="zh-CN" altLang="en-US" sz="2800" dirty="0"/>
          </a:p>
        </p:txBody>
      </p:sp>
      <p:sp>
        <p:nvSpPr>
          <p:cNvPr id="17" name="文本框 16">
            <a:extLst>
              <a:ext uri="{FF2B5EF4-FFF2-40B4-BE49-F238E27FC236}">
                <a16:creationId xmlns:a16="http://schemas.microsoft.com/office/drawing/2014/main" id="{ED128873-880D-94BA-8D0E-E6A1C2A043DB}"/>
              </a:ext>
            </a:extLst>
          </p:cNvPr>
          <p:cNvSpPr txBox="1"/>
          <p:nvPr/>
        </p:nvSpPr>
        <p:spPr>
          <a:xfrm>
            <a:off x="231775" y="4915842"/>
            <a:ext cx="10642600" cy="461665"/>
          </a:xfrm>
          <a:prstGeom prst="rect">
            <a:avLst/>
          </a:prstGeom>
          <a:noFill/>
        </p:spPr>
        <p:txBody>
          <a:bodyPr wrap="square">
            <a:spAutoFit/>
          </a:bodyPr>
          <a:lstStyle/>
          <a:p>
            <a:r>
              <a:rPr lang="en-US" altLang="zh-CN" sz="2400" b="1" dirty="0"/>
              <a:t>C</a:t>
            </a:r>
            <a:r>
              <a:rPr lang="zh-CN" altLang="en-US" sz="2400" b="1" dirty="0"/>
              <a:t>hronological </a:t>
            </a:r>
            <a:r>
              <a:rPr lang="en-US" altLang="zh-CN" sz="2400" b="1" dirty="0"/>
              <a:t>A</a:t>
            </a:r>
            <a:r>
              <a:rPr lang="zh-CN" altLang="en-US" sz="2400" b="1" dirty="0"/>
              <a:t>ge</a:t>
            </a:r>
            <a:r>
              <a:rPr lang="en-US" altLang="zh-CN" dirty="0"/>
              <a:t>:   </a:t>
            </a:r>
            <a:r>
              <a:rPr lang="en-US" altLang="zh-CN" sz="2400" dirty="0"/>
              <a:t>24 years old years                        24 years old years </a:t>
            </a:r>
            <a:endParaRPr lang="zh-CN" altLang="en-US" sz="2400" dirty="0"/>
          </a:p>
        </p:txBody>
      </p:sp>
      <p:sp>
        <p:nvSpPr>
          <p:cNvPr id="19" name="文本框 18">
            <a:extLst>
              <a:ext uri="{FF2B5EF4-FFF2-40B4-BE49-F238E27FC236}">
                <a16:creationId xmlns:a16="http://schemas.microsoft.com/office/drawing/2014/main" id="{72B778C0-0B29-BB5E-8345-7511D6CB822E}"/>
              </a:ext>
            </a:extLst>
          </p:cNvPr>
          <p:cNvSpPr txBox="1"/>
          <p:nvPr/>
        </p:nvSpPr>
        <p:spPr>
          <a:xfrm>
            <a:off x="328624" y="5686941"/>
            <a:ext cx="10356850" cy="461665"/>
          </a:xfrm>
          <a:prstGeom prst="rect">
            <a:avLst/>
          </a:prstGeom>
          <a:noFill/>
        </p:spPr>
        <p:txBody>
          <a:bodyPr wrap="square">
            <a:spAutoFit/>
          </a:bodyPr>
          <a:lstStyle/>
          <a:p>
            <a:r>
              <a:rPr lang="en-US" altLang="zh-CN" sz="2400" b="1" dirty="0"/>
              <a:t>B</a:t>
            </a:r>
            <a:r>
              <a:rPr lang="zh-CN" altLang="zh-CN" sz="2400" b="1" dirty="0"/>
              <a:t>iological </a:t>
            </a:r>
            <a:r>
              <a:rPr lang="en-US" altLang="zh-CN" sz="2400" b="1" dirty="0"/>
              <a:t>A</a:t>
            </a:r>
            <a:r>
              <a:rPr lang="zh-CN" altLang="zh-CN" sz="2400" b="1" dirty="0"/>
              <a:t>ge</a:t>
            </a:r>
            <a:r>
              <a:rPr lang="en-US" altLang="zh-CN" sz="2400" b="1" dirty="0"/>
              <a:t>:        </a:t>
            </a:r>
            <a:r>
              <a:rPr lang="en-US" altLang="zh-CN" sz="2400" dirty="0"/>
              <a:t>24 years old years                        42 years old years </a:t>
            </a:r>
            <a:endParaRPr lang="zh-CN" altLang="en-US" sz="2400" b="1" dirty="0"/>
          </a:p>
        </p:txBody>
      </p:sp>
      <p:pic>
        <p:nvPicPr>
          <p:cNvPr id="21" name="图形 20" descr="感叹号 纯色填充">
            <a:extLst>
              <a:ext uri="{FF2B5EF4-FFF2-40B4-BE49-F238E27FC236}">
                <a16:creationId xmlns:a16="http://schemas.microsoft.com/office/drawing/2014/main" id="{24C8DCFD-34BA-66F0-3F04-30AD35FDB26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13769" y="5686941"/>
            <a:ext cx="560606" cy="560606"/>
          </a:xfrm>
          <a:prstGeom prst="rect">
            <a:avLst/>
          </a:prstGeom>
        </p:spPr>
      </p:pic>
      <p:pic>
        <p:nvPicPr>
          <p:cNvPr id="23" name="图形 22" descr="问号 纯色填充">
            <a:extLst>
              <a:ext uri="{FF2B5EF4-FFF2-40B4-BE49-F238E27FC236}">
                <a16:creationId xmlns:a16="http://schemas.microsoft.com/office/drawing/2014/main" id="{1649255A-70B1-FF3A-89E9-77FA46F0FE1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33022" y="4810125"/>
            <a:ext cx="722099" cy="722099"/>
          </a:xfrm>
          <a:prstGeom prst="rect">
            <a:avLst/>
          </a:prstGeom>
        </p:spPr>
      </p:pic>
    </p:spTree>
    <p:extLst>
      <p:ext uri="{BB962C8B-B14F-4D97-AF65-F5344CB8AC3E}">
        <p14:creationId xmlns:p14="http://schemas.microsoft.com/office/powerpoint/2010/main" val="759531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88A96-8F02-5520-F59E-22E7F078B806}"/>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3333DE5E-3863-95C9-A13E-7F9534578590}"/>
              </a:ext>
            </a:extLst>
          </p:cNvPr>
          <p:cNvPicPr>
            <a:picLocks noChangeAspect="1"/>
          </p:cNvPicPr>
          <p:nvPr/>
        </p:nvPicPr>
        <p:blipFill>
          <a:blip r:embed="rId2"/>
          <a:stretch>
            <a:fillRect/>
          </a:stretch>
        </p:blipFill>
        <p:spPr>
          <a:xfrm>
            <a:off x="871247" y="1447799"/>
            <a:ext cx="5050129" cy="4194175"/>
          </a:xfrm>
          <a:prstGeom prst="rect">
            <a:avLst/>
          </a:prstGeom>
        </p:spPr>
      </p:pic>
      <p:pic>
        <p:nvPicPr>
          <p:cNvPr id="5" name="图片 4">
            <a:extLst>
              <a:ext uri="{FF2B5EF4-FFF2-40B4-BE49-F238E27FC236}">
                <a16:creationId xmlns:a16="http://schemas.microsoft.com/office/drawing/2014/main" id="{82F37D82-0F09-38E6-5606-52576EAADBE3}"/>
              </a:ext>
            </a:extLst>
          </p:cNvPr>
          <p:cNvPicPr>
            <a:picLocks noChangeAspect="1"/>
          </p:cNvPicPr>
          <p:nvPr/>
        </p:nvPicPr>
        <p:blipFill>
          <a:blip r:embed="rId3"/>
          <a:stretch>
            <a:fillRect/>
          </a:stretch>
        </p:blipFill>
        <p:spPr>
          <a:xfrm>
            <a:off x="6270625" y="1447799"/>
            <a:ext cx="5050130" cy="4194176"/>
          </a:xfrm>
          <a:prstGeom prst="rect">
            <a:avLst/>
          </a:prstGeom>
        </p:spPr>
      </p:pic>
      <p:sp>
        <p:nvSpPr>
          <p:cNvPr id="7" name="文本框 6">
            <a:extLst>
              <a:ext uri="{FF2B5EF4-FFF2-40B4-BE49-F238E27FC236}">
                <a16:creationId xmlns:a16="http://schemas.microsoft.com/office/drawing/2014/main" id="{AF43DA75-58A2-32A3-0E22-223E7EE64B60}"/>
              </a:ext>
            </a:extLst>
          </p:cNvPr>
          <p:cNvSpPr txBox="1"/>
          <p:nvPr/>
        </p:nvSpPr>
        <p:spPr>
          <a:xfrm>
            <a:off x="330200" y="231686"/>
            <a:ext cx="11690350" cy="830997"/>
          </a:xfrm>
          <a:prstGeom prst="rect">
            <a:avLst/>
          </a:prstGeom>
          <a:noFill/>
        </p:spPr>
        <p:txBody>
          <a:bodyPr wrap="square">
            <a:spAutoFit/>
          </a:bodyPr>
          <a:lstStyle/>
          <a:p>
            <a:r>
              <a:rPr lang="zh-CN" altLang="zh-CN" sz="2400" dirty="0"/>
              <a:t>The methylation patterns that the Horvath clock relies on overlap with the directional changes produced by random drift</a:t>
            </a:r>
            <a:r>
              <a:rPr lang="en-US" altLang="zh-CN" sz="2400" dirty="0"/>
              <a:t>.</a:t>
            </a:r>
            <a:endParaRPr lang="zh-CN" altLang="en-US" dirty="0"/>
          </a:p>
        </p:txBody>
      </p:sp>
      <p:sp>
        <p:nvSpPr>
          <p:cNvPr id="4" name="文本框 3">
            <a:extLst>
              <a:ext uri="{FF2B5EF4-FFF2-40B4-BE49-F238E27FC236}">
                <a16:creationId xmlns:a16="http://schemas.microsoft.com/office/drawing/2014/main" id="{3F0F4E0B-2F64-9E67-E1AC-1947F4B8B3FF}"/>
              </a:ext>
            </a:extLst>
          </p:cNvPr>
          <p:cNvSpPr txBox="1"/>
          <p:nvPr/>
        </p:nvSpPr>
        <p:spPr>
          <a:xfrm>
            <a:off x="8553450" y="5657758"/>
            <a:ext cx="876300" cy="369332"/>
          </a:xfrm>
          <a:prstGeom prst="rect">
            <a:avLst/>
          </a:prstGeom>
          <a:noFill/>
        </p:spPr>
        <p:txBody>
          <a:bodyPr wrap="square">
            <a:spAutoFit/>
          </a:bodyPr>
          <a:lstStyle/>
          <a:p>
            <a:r>
              <a:rPr lang="zh-CN" altLang="zh-CN" sz="1800" dirty="0">
                <a:latin typeface="+mn-ea"/>
              </a:rPr>
              <a:t>Cell </a:t>
            </a:r>
            <a:r>
              <a:rPr lang="en-US" altLang="zh-CN" sz="1800" dirty="0">
                <a:latin typeface="+mn-ea"/>
              </a:rPr>
              <a:t>26 </a:t>
            </a:r>
            <a:endParaRPr lang="zh-CN" altLang="en-US" dirty="0">
              <a:latin typeface="+mn-ea"/>
            </a:endParaRPr>
          </a:p>
        </p:txBody>
      </p:sp>
      <p:sp>
        <p:nvSpPr>
          <p:cNvPr id="8" name="文本框 7">
            <a:extLst>
              <a:ext uri="{FF2B5EF4-FFF2-40B4-BE49-F238E27FC236}">
                <a16:creationId xmlns:a16="http://schemas.microsoft.com/office/drawing/2014/main" id="{0C99E3D1-9AD5-8E75-F535-4DD74AE462D8}"/>
              </a:ext>
            </a:extLst>
          </p:cNvPr>
          <p:cNvSpPr txBox="1"/>
          <p:nvPr/>
        </p:nvSpPr>
        <p:spPr>
          <a:xfrm>
            <a:off x="3130550" y="5657758"/>
            <a:ext cx="876300" cy="369332"/>
          </a:xfrm>
          <a:prstGeom prst="rect">
            <a:avLst/>
          </a:prstGeom>
          <a:noFill/>
        </p:spPr>
        <p:txBody>
          <a:bodyPr wrap="square">
            <a:spAutoFit/>
          </a:bodyPr>
          <a:lstStyle/>
          <a:p>
            <a:r>
              <a:rPr lang="zh-CN" altLang="zh-CN" sz="1800" dirty="0">
                <a:latin typeface="+mn-ea"/>
              </a:rPr>
              <a:t>Cell </a:t>
            </a:r>
            <a:r>
              <a:rPr lang="en-US" altLang="zh-CN" sz="1800" dirty="0">
                <a:latin typeface="+mn-ea"/>
              </a:rPr>
              <a:t>23 </a:t>
            </a:r>
            <a:endParaRPr lang="zh-CN" altLang="en-US" dirty="0">
              <a:latin typeface="+mn-ea"/>
            </a:endParaRPr>
          </a:p>
        </p:txBody>
      </p:sp>
    </p:spTree>
    <p:extLst>
      <p:ext uri="{BB962C8B-B14F-4D97-AF65-F5344CB8AC3E}">
        <p14:creationId xmlns:p14="http://schemas.microsoft.com/office/powerpoint/2010/main" val="482910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DF298-C3DA-A57D-BCB4-CBE191E67443}"/>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1830E61C-24CB-B025-081B-370E488E6983}"/>
              </a:ext>
            </a:extLst>
          </p:cNvPr>
          <p:cNvSpPr txBox="1"/>
          <p:nvPr/>
        </p:nvSpPr>
        <p:spPr>
          <a:xfrm>
            <a:off x="3048512" y="3015036"/>
            <a:ext cx="6097022" cy="830997"/>
          </a:xfrm>
          <a:prstGeom prst="rect">
            <a:avLst/>
          </a:prstGeom>
          <a:noFill/>
        </p:spPr>
        <p:txBody>
          <a:bodyPr wrap="square">
            <a:spAutoFit/>
          </a:bodyPr>
          <a:lstStyle/>
          <a:p>
            <a:r>
              <a:rPr lang="zh-CN" altLang="en-US" sz="2400" b="1" dirty="0"/>
              <a:t>Module 3  A clock trained only on simulated data predicting real ages.</a:t>
            </a:r>
            <a:endParaRPr lang="en-US" altLang="zh-CN" sz="2400" b="1" dirty="0"/>
          </a:p>
        </p:txBody>
      </p:sp>
    </p:spTree>
    <p:extLst>
      <p:ext uri="{BB962C8B-B14F-4D97-AF65-F5344CB8AC3E}">
        <p14:creationId xmlns:p14="http://schemas.microsoft.com/office/powerpoint/2010/main" val="231998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0BDA3-A8BA-251E-1D8F-D5A243F68136}"/>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1C313CCA-EC15-7591-5621-B8658B040A1F}"/>
              </a:ext>
            </a:extLst>
          </p:cNvPr>
          <p:cNvPicPr>
            <a:picLocks noChangeAspect="1"/>
          </p:cNvPicPr>
          <p:nvPr/>
        </p:nvPicPr>
        <p:blipFill>
          <a:blip r:embed="rId2"/>
          <a:stretch>
            <a:fillRect/>
          </a:stretch>
        </p:blipFill>
        <p:spPr>
          <a:xfrm>
            <a:off x="3065462" y="1236576"/>
            <a:ext cx="5895975" cy="4667250"/>
          </a:xfrm>
          <a:prstGeom prst="rect">
            <a:avLst/>
          </a:prstGeom>
        </p:spPr>
      </p:pic>
      <p:sp>
        <p:nvSpPr>
          <p:cNvPr id="5" name="文本框 4">
            <a:extLst>
              <a:ext uri="{FF2B5EF4-FFF2-40B4-BE49-F238E27FC236}">
                <a16:creationId xmlns:a16="http://schemas.microsoft.com/office/drawing/2014/main" id="{BD27C75D-DB7A-73B9-74AB-5C02C7F92D10}"/>
              </a:ext>
            </a:extLst>
          </p:cNvPr>
          <p:cNvSpPr txBox="1"/>
          <p:nvPr/>
        </p:nvSpPr>
        <p:spPr>
          <a:xfrm>
            <a:off x="5499100" y="5827626"/>
            <a:ext cx="1193800" cy="369332"/>
          </a:xfrm>
          <a:prstGeom prst="rect">
            <a:avLst/>
          </a:prstGeom>
          <a:noFill/>
        </p:spPr>
        <p:txBody>
          <a:bodyPr wrap="square">
            <a:spAutoFit/>
          </a:bodyPr>
          <a:lstStyle/>
          <a:p>
            <a:r>
              <a:rPr lang="zh-CN" altLang="zh-CN" b="0" dirty="0">
                <a:solidFill>
                  <a:srgbClr val="6E7781"/>
                </a:solidFill>
                <a:effectLst/>
                <a:latin typeface="Consolas" panose="020B0609020204030204" pitchFamily="49" charset="0"/>
              </a:rPr>
              <a:t>Cell 35</a:t>
            </a:r>
            <a:endParaRPr lang="zh-CN" altLang="en-US" dirty="0"/>
          </a:p>
        </p:txBody>
      </p:sp>
      <p:sp>
        <p:nvSpPr>
          <p:cNvPr id="7" name="文本框 6">
            <a:extLst>
              <a:ext uri="{FF2B5EF4-FFF2-40B4-BE49-F238E27FC236}">
                <a16:creationId xmlns:a16="http://schemas.microsoft.com/office/drawing/2014/main" id="{8B97CB42-8C45-445A-3D33-1E485769D83C}"/>
              </a:ext>
            </a:extLst>
          </p:cNvPr>
          <p:cNvSpPr txBox="1"/>
          <p:nvPr/>
        </p:nvSpPr>
        <p:spPr>
          <a:xfrm>
            <a:off x="400050" y="229285"/>
            <a:ext cx="11455400" cy="830997"/>
          </a:xfrm>
          <a:prstGeom prst="rect">
            <a:avLst/>
          </a:prstGeom>
          <a:noFill/>
        </p:spPr>
        <p:txBody>
          <a:bodyPr wrap="square">
            <a:spAutoFit/>
          </a:bodyPr>
          <a:lstStyle/>
          <a:p>
            <a:r>
              <a:rPr lang="zh-CN" altLang="en-US" sz="2400" dirty="0"/>
              <a:t>The clock trained based on simulated data can capture the signals that change with age in real data.</a:t>
            </a:r>
          </a:p>
        </p:txBody>
      </p:sp>
    </p:spTree>
    <p:extLst>
      <p:ext uri="{BB962C8B-B14F-4D97-AF65-F5344CB8AC3E}">
        <p14:creationId xmlns:p14="http://schemas.microsoft.com/office/powerpoint/2010/main" val="3950131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50FD0-46CF-52AA-3C2B-DC3F3CAA8422}"/>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8AAAB51C-D971-BE7E-5E7F-0F0FE08BC136}"/>
              </a:ext>
            </a:extLst>
          </p:cNvPr>
          <p:cNvSpPr txBox="1"/>
          <p:nvPr/>
        </p:nvSpPr>
        <p:spPr>
          <a:xfrm>
            <a:off x="739775" y="4340308"/>
            <a:ext cx="3384550" cy="369332"/>
          </a:xfrm>
          <a:prstGeom prst="rect">
            <a:avLst/>
          </a:prstGeom>
          <a:noFill/>
        </p:spPr>
        <p:txBody>
          <a:bodyPr wrap="square">
            <a:spAutoFit/>
          </a:bodyPr>
          <a:lstStyle/>
          <a:p>
            <a:r>
              <a:rPr lang="zh-CN" altLang="en-US" dirty="0">
                <a:highlight>
                  <a:srgbClr val="00FF00"/>
                </a:highlight>
              </a:rPr>
              <a:t>Clock </a:t>
            </a:r>
            <a:r>
              <a:rPr lang="en-US" altLang="zh-CN" dirty="0">
                <a:highlight>
                  <a:srgbClr val="00FF00"/>
                </a:highlight>
              </a:rPr>
              <a:t>training in simulation data</a:t>
            </a:r>
            <a:endParaRPr lang="zh-CN" altLang="en-US" dirty="0">
              <a:highlight>
                <a:srgbClr val="00FF00"/>
              </a:highlight>
            </a:endParaRPr>
          </a:p>
        </p:txBody>
      </p:sp>
      <p:sp>
        <p:nvSpPr>
          <p:cNvPr id="5" name="文本框 4">
            <a:extLst>
              <a:ext uri="{FF2B5EF4-FFF2-40B4-BE49-F238E27FC236}">
                <a16:creationId xmlns:a16="http://schemas.microsoft.com/office/drawing/2014/main" id="{AF7E52B7-7050-4742-FBB0-1C2E52C57EDD}"/>
              </a:ext>
            </a:extLst>
          </p:cNvPr>
          <p:cNvSpPr txBox="1"/>
          <p:nvPr/>
        </p:nvSpPr>
        <p:spPr>
          <a:xfrm>
            <a:off x="965200" y="927080"/>
            <a:ext cx="2717800" cy="646331"/>
          </a:xfrm>
          <a:prstGeom prst="rect">
            <a:avLst/>
          </a:prstGeom>
          <a:noFill/>
        </p:spPr>
        <p:txBody>
          <a:bodyPr wrap="square">
            <a:spAutoFit/>
          </a:bodyPr>
          <a:lstStyle/>
          <a:p>
            <a:r>
              <a:rPr lang="zh-CN" altLang="en-US" dirty="0">
                <a:highlight>
                  <a:srgbClr val="00FFFF"/>
                </a:highlight>
              </a:rPr>
              <a:t>Clock training in real data </a:t>
            </a:r>
            <a:endParaRPr lang="en-US" altLang="zh-CN" dirty="0">
              <a:highlight>
                <a:srgbClr val="00FFFF"/>
              </a:highlight>
            </a:endParaRPr>
          </a:p>
          <a:p>
            <a:r>
              <a:rPr lang="en-US" altLang="zh-CN" dirty="0">
                <a:highlight>
                  <a:srgbClr val="00FFFF"/>
                </a:highlight>
              </a:rPr>
              <a:t>(like Horvath clock)</a:t>
            </a:r>
            <a:endParaRPr lang="zh-CN" altLang="en-US" dirty="0">
              <a:highlight>
                <a:srgbClr val="00FFFF"/>
              </a:highlight>
            </a:endParaRPr>
          </a:p>
        </p:txBody>
      </p:sp>
      <p:sp>
        <p:nvSpPr>
          <p:cNvPr id="7" name="文本框 6">
            <a:extLst>
              <a:ext uri="{FF2B5EF4-FFF2-40B4-BE49-F238E27FC236}">
                <a16:creationId xmlns:a16="http://schemas.microsoft.com/office/drawing/2014/main" id="{A62E9B3E-23E9-24C6-C2D4-08144043BD25}"/>
              </a:ext>
            </a:extLst>
          </p:cNvPr>
          <p:cNvSpPr txBox="1"/>
          <p:nvPr/>
        </p:nvSpPr>
        <p:spPr>
          <a:xfrm>
            <a:off x="5638800" y="1126761"/>
            <a:ext cx="3244850" cy="369332"/>
          </a:xfrm>
          <a:prstGeom prst="rect">
            <a:avLst/>
          </a:prstGeom>
          <a:noFill/>
        </p:spPr>
        <p:txBody>
          <a:bodyPr wrap="square">
            <a:spAutoFit/>
          </a:bodyPr>
          <a:lstStyle/>
          <a:p>
            <a:r>
              <a:rPr lang="zh-CN" altLang="en-US" b="1" dirty="0">
                <a:highlight>
                  <a:srgbClr val="00FFFF"/>
                </a:highlight>
              </a:rPr>
              <a:t>Real biological data</a:t>
            </a:r>
          </a:p>
        </p:txBody>
      </p:sp>
      <p:sp>
        <p:nvSpPr>
          <p:cNvPr id="9" name="文本框 8">
            <a:extLst>
              <a:ext uri="{FF2B5EF4-FFF2-40B4-BE49-F238E27FC236}">
                <a16:creationId xmlns:a16="http://schemas.microsoft.com/office/drawing/2014/main" id="{161F9BA8-5086-863D-7936-06FB75A9B5CB}"/>
              </a:ext>
            </a:extLst>
          </p:cNvPr>
          <p:cNvSpPr txBox="1"/>
          <p:nvPr/>
        </p:nvSpPr>
        <p:spPr>
          <a:xfrm>
            <a:off x="5413375" y="4340308"/>
            <a:ext cx="5283200" cy="646331"/>
          </a:xfrm>
          <a:prstGeom prst="rect">
            <a:avLst/>
          </a:prstGeom>
          <a:noFill/>
        </p:spPr>
        <p:txBody>
          <a:bodyPr wrap="square">
            <a:spAutoFit/>
          </a:bodyPr>
          <a:lstStyle/>
          <a:p>
            <a:r>
              <a:rPr lang="en-US" altLang="zh-CN" b="1" dirty="0">
                <a:highlight>
                  <a:srgbClr val="00FF00"/>
                </a:highlight>
              </a:rPr>
              <a:t>A</a:t>
            </a:r>
            <a:r>
              <a:rPr lang="zh-CN" altLang="zh-CN" b="1" dirty="0">
                <a:highlight>
                  <a:srgbClr val="00FF00"/>
                </a:highlight>
              </a:rPr>
              <a:t>ccumulating stochastic variation</a:t>
            </a:r>
            <a:endParaRPr lang="en-US" altLang="zh-CN" dirty="0">
              <a:highlight>
                <a:srgbClr val="00FF00"/>
              </a:highlight>
            </a:endParaRPr>
          </a:p>
          <a:p>
            <a:r>
              <a:rPr lang="en-US" altLang="zh-CN" dirty="0">
                <a:highlight>
                  <a:srgbClr val="00FF00"/>
                </a:highlight>
              </a:rPr>
              <a:t>(</a:t>
            </a:r>
            <a:r>
              <a:rPr lang="zh-CN" altLang="en-US" dirty="0">
                <a:highlight>
                  <a:srgbClr val="00FF00"/>
                </a:highlight>
              </a:rPr>
              <a:t>Simulated data generated by random perturbation</a:t>
            </a:r>
            <a:r>
              <a:rPr lang="en-US" altLang="zh-CN" dirty="0">
                <a:highlight>
                  <a:srgbClr val="00FF00"/>
                </a:highlight>
              </a:rPr>
              <a:t>)</a:t>
            </a:r>
            <a:endParaRPr lang="zh-CN" altLang="en-US" dirty="0">
              <a:highlight>
                <a:srgbClr val="00FF00"/>
              </a:highlight>
            </a:endParaRPr>
          </a:p>
        </p:txBody>
      </p:sp>
      <p:sp>
        <p:nvSpPr>
          <p:cNvPr id="10" name="箭头: 右 9">
            <a:extLst>
              <a:ext uri="{FF2B5EF4-FFF2-40B4-BE49-F238E27FC236}">
                <a16:creationId xmlns:a16="http://schemas.microsoft.com/office/drawing/2014/main" id="{C49952FD-744F-2417-9B2A-778D81781383}"/>
              </a:ext>
            </a:extLst>
          </p:cNvPr>
          <p:cNvSpPr/>
          <p:nvPr/>
        </p:nvSpPr>
        <p:spPr>
          <a:xfrm>
            <a:off x="4087812" y="1187944"/>
            <a:ext cx="990600" cy="2469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2DD37A79-F249-11AC-9D9E-78A65DF81173}"/>
              </a:ext>
            </a:extLst>
          </p:cNvPr>
          <p:cNvSpPr txBox="1"/>
          <p:nvPr/>
        </p:nvSpPr>
        <p:spPr>
          <a:xfrm>
            <a:off x="3862387" y="3970976"/>
            <a:ext cx="1701800" cy="369332"/>
          </a:xfrm>
          <a:prstGeom prst="rect">
            <a:avLst/>
          </a:prstGeom>
          <a:noFill/>
        </p:spPr>
        <p:txBody>
          <a:bodyPr wrap="square">
            <a:spAutoFit/>
          </a:bodyPr>
          <a:lstStyle/>
          <a:p>
            <a:r>
              <a:rPr lang="en-US" altLang="zh-CN" dirty="0"/>
              <a:t>Find </a:t>
            </a:r>
            <a:r>
              <a:rPr lang="zh-CN" altLang="en-US" dirty="0"/>
              <a:t>age signal</a:t>
            </a:r>
          </a:p>
        </p:txBody>
      </p:sp>
      <p:sp>
        <p:nvSpPr>
          <p:cNvPr id="16" name="文本框 15">
            <a:extLst>
              <a:ext uri="{FF2B5EF4-FFF2-40B4-BE49-F238E27FC236}">
                <a16:creationId xmlns:a16="http://schemas.microsoft.com/office/drawing/2014/main" id="{297FED04-8963-D01B-ACE6-DA3E89AFBBD5}"/>
              </a:ext>
            </a:extLst>
          </p:cNvPr>
          <p:cNvSpPr txBox="1"/>
          <p:nvPr/>
        </p:nvSpPr>
        <p:spPr>
          <a:xfrm>
            <a:off x="3810000" y="742414"/>
            <a:ext cx="1701800" cy="369332"/>
          </a:xfrm>
          <a:prstGeom prst="rect">
            <a:avLst/>
          </a:prstGeom>
          <a:noFill/>
        </p:spPr>
        <p:txBody>
          <a:bodyPr wrap="square">
            <a:spAutoFit/>
          </a:bodyPr>
          <a:lstStyle/>
          <a:p>
            <a:r>
              <a:rPr lang="en-US" altLang="zh-CN" dirty="0"/>
              <a:t>Find </a:t>
            </a:r>
            <a:r>
              <a:rPr lang="zh-CN" altLang="en-US" dirty="0"/>
              <a:t>age signal</a:t>
            </a:r>
          </a:p>
        </p:txBody>
      </p:sp>
      <p:sp>
        <p:nvSpPr>
          <p:cNvPr id="18" name="箭头: 右 17">
            <a:extLst>
              <a:ext uri="{FF2B5EF4-FFF2-40B4-BE49-F238E27FC236}">
                <a16:creationId xmlns:a16="http://schemas.microsoft.com/office/drawing/2014/main" id="{80F92E6B-28D5-84AD-9ADE-BBC4EF131FCE}"/>
              </a:ext>
            </a:extLst>
          </p:cNvPr>
          <p:cNvSpPr/>
          <p:nvPr/>
        </p:nvSpPr>
        <p:spPr>
          <a:xfrm>
            <a:off x="4246562" y="4452722"/>
            <a:ext cx="990600" cy="2469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B9E1F420-63A8-1499-2510-5CF4DE59352F}"/>
              </a:ext>
            </a:extLst>
          </p:cNvPr>
          <p:cNvSpPr txBox="1"/>
          <p:nvPr/>
        </p:nvSpPr>
        <p:spPr>
          <a:xfrm>
            <a:off x="413544" y="3678816"/>
            <a:ext cx="1352550" cy="400110"/>
          </a:xfrm>
          <a:prstGeom prst="rect">
            <a:avLst/>
          </a:prstGeom>
          <a:noFill/>
        </p:spPr>
        <p:txBody>
          <a:bodyPr wrap="square">
            <a:spAutoFit/>
          </a:bodyPr>
          <a:lstStyle/>
          <a:p>
            <a:r>
              <a:rPr lang="zh-CN" altLang="en-US" sz="2000" b="1" dirty="0"/>
              <a:t>Module 1 </a:t>
            </a:r>
            <a:endParaRPr lang="zh-CN" altLang="en-US" sz="2000" dirty="0"/>
          </a:p>
        </p:txBody>
      </p:sp>
      <p:sp>
        <p:nvSpPr>
          <p:cNvPr id="42" name="文本框 41">
            <a:extLst>
              <a:ext uri="{FF2B5EF4-FFF2-40B4-BE49-F238E27FC236}">
                <a16:creationId xmlns:a16="http://schemas.microsoft.com/office/drawing/2014/main" id="{B813FF61-EA01-5041-015F-A930E0D2D05E}"/>
              </a:ext>
            </a:extLst>
          </p:cNvPr>
          <p:cNvSpPr txBox="1"/>
          <p:nvPr/>
        </p:nvSpPr>
        <p:spPr>
          <a:xfrm>
            <a:off x="413544" y="249138"/>
            <a:ext cx="2243931" cy="400110"/>
          </a:xfrm>
          <a:prstGeom prst="rect">
            <a:avLst/>
          </a:prstGeom>
          <a:noFill/>
        </p:spPr>
        <p:txBody>
          <a:bodyPr wrap="square">
            <a:spAutoFit/>
          </a:bodyPr>
          <a:lstStyle/>
          <a:p>
            <a:r>
              <a:rPr lang="en-US" altLang="zh-CN" sz="2000" b="1" dirty="0"/>
              <a:t>Previous study</a:t>
            </a:r>
            <a:endParaRPr lang="zh-CN" altLang="en-US" sz="2000" dirty="0"/>
          </a:p>
        </p:txBody>
      </p:sp>
      <p:sp>
        <p:nvSpPr>
          <p:cNvPr id="44" name="文本框 43">
            <a:extLst>
              <a:ext uri="{FF2B5EF4-FFF2-40B4-BE49-F238E27FC236}">
                <a16:creationId xmlns:a16="http://schemas.microsoft.com/office/drawing/2014/main" id="{A066C800-47D9-A59A-0CC7-20635C2D6A61}"/>
              </a:ext>
            </a:extLst>
          </p:cNvPr>
          <p:cNvSpPr txBox="1"/>
          <p:nvPr/>
        </p:nvSpPr>
        <p:spPr>
          <a:xfrm>
            <a:off x="413544" y="2097980"/>
            <a:ext cx="10782300" cy="830997"/>
          </a:xfrm>
          <a:prstGeom prst="rect">
            <a:avLst/>
          </a:prstGeom>
          <a:noFill/>
        </p:spPr>
        <p:txBody>
          <a:bodyPr wrap="square">
            <a:spAutoFit/>
          </a:bodyPr>
          <a:lstStyle/>
          <a:p>
            <a:r>
              <a:rPr lang="en-US" altLang="zh-CN" sz="2400" b="1" dirty="0"/>
              <a:t>Conclusion:</a:t>
            </a:r>
          </a:p>
          <a:p>
            <a:r>
              <a:rPr lang="zh-CN" altLang="en-US" sz="2400" dirty="0"/>
              <a:t>The methylation signals within biological tissues contain age-related information</a:t>
            </a:r>
            <a:r>
              <a:rPr lang="en-US" altLang="zh-CN" sz="2400" dirty="0"/>
              <a:t>!</a:t>
            </a:r>
            <a:endParaRPr lang="zh-CN" altLang="en-US" sz="2400" dirty="0"/>
          </a:p>
        </p:txBody>
      </p:sp>
      <p:sp>
        <p:nvSpPr>
          <p:cNvPr id="46" name="文本框 45">
            <a:extLst>
              <a:ext uri="{FF2B5EF4-FFF2-40B4-BE49-F238E27FC236}">
                <a16:creationId xmlns:a16="http://schemas.microsoft.com/office/drawing/2014/main" id="{07FDBA8B-8F81-58B1-7070-B5698956F1DE}"/>
              </a:ext>
            </a:extLst>
          </p:cNvPr>
          <p:cNvSpPr txBox="1"/>
          <p:nvPr/>
        </p:nvSpPr>
        <p:spPr>
          <a:xfrm>
            <a:off x="413544" y="5197641"/>
            <a:ext cx="11873706" cy="1200329"/>
          </a:xfrm>
          <a:prstGeom prst="rect">
            <a:avLst/>
          </a:prstGeom>
          <a:noFill/>
        </p:spPr>
        <p:txBody>
          <a:bodyPr wrap="square">
            <a:spAutoFit/>
          </a:bodyPr>
          <a:lstStyle/>
          <a:p>
            <a:r>
              <a:rPr lang="en-US" altLang="zh-CN" sz="2400" b="1" dirty="0"/>
              <a:t>Conclusion:</a:t>
            </a:r>
          </a:p>
          <a:p>
            <a:r>
              <a:rPr lang="en-US" altLang="zh-CN" sz="2400" dirty="0"/>
              <a:t>As long as certain conditions are met, the accumulation of stochastic variations can also generate age-related signals.</a:t>
            </a:r>
            <a:endParaRPr lang="zh-CN" altLang="en-US" sz="2400" dirty="0"/>
          </a:p>
        </p:txBody>
      </p:sp>
    </p:spTree>
    <p:extLst>
      <p:ext uri="{BB962C8B-B14F-4D97-AF65-F5344CB8AC3E}">
        <p14:creationId xmlns:p14="http://schemas.microsoft.com/office/powerpoint/2010/main" val="2579226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08766-7320-5987-5062-EE9C7BBCEAAA}"/>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09EE0566-2B1B-5019-DFE3-AFB670D88C20}"/>
              </a:ext>
            </a:extLst>
          </p:cNvPr>
          <p:cNvSpPr txBox="1"/>
          <p:nvPr/>
        </p:nvSpPr>
        <p:spPr>
          <a:xfrm>
            <a:off x="396081" y="1002500"/>
            <a:ext cx="1352550" cy="400110"/>
          </a:xfrm>
          <a:prstGeom prst="rect">
            <a:avLst/>
          </a:prstGeom>
          <a:noFill/>
        </p:spPr>
        <p:txBody>
          <a:bodyPr wrap="square">
            <a:spAutoFit/>
          </a:bodyPr>
          <a:lstStyle/>
          <a:p>
            <a:r>
              <a:rPr lang="zh-CN" altLang="en-US" sz="2000" b="1" dirty="0"/>
              <a:t>Module </a:t>
            </a:r>
            <a:r>
              <a:rPr lang="en-US" altLang="zh-CN" sz="2000" b="1" dirty="0"/>
              <a:t>2</a:t>
            </a:r>
            <a:r>
              <a:rPr lang="zh-CN" altLang="en-US" sz="2000" b="1" dirty="0"/>
              <a:t> </a:t>
            </a:r>
            <a:endParaRPr lang="zh-CN" altLang="en-US" sz="2000" dirty="0"/>
          </a:p>
        </p:txBody>
      </p:sp>
      <p:sp>
        <p:nvSpPr>
          <p:cNvPr id="5" name="文本框 4">
            <a:extLst>
              <a:ext uri="{FF2B5EF4-FFF2-40B4-BE49-F238E27FC236}">
                <a16:creationId xmlns:a16="http://schemas.microsoft.com/office/drawing/2014/main" id="{1DD5CD71-9008-DAB5-0E9A-58B2E54ED36C}"/>
              </a:ext>
            </a:extLst>
          </p:cNvPr>
          <p:cNvSpPr txBox="1"/>
          <p:nvPr/>
        </p:nvSpPr>
        <p:spPr>
          <a:xfrm>
            <a:off x="396081" y="2721116"/>
            <a:ext cx="1352550" cy="400110"/>
          </a:xfrm>
          <a:prstGeom prst="rect">
            <a:avLst/>
          </a:prstGeom>
          <a:noFill/>
        </p:spPr>
        <p:txBody>
          <a:bodyPr wrap="square">
            <a:spAutoFit/>
          </a:bodyPr>
          <a:lstStyle/>
          <a:p>
            <a:r>
              <a:rPr lang="zh-CN" altLang="en-US" sz="2000" b="1" dirty="0"/>
              <a:t>Module </a:t>
            </a:r>
            <a:r>
              <a:rPr lang="en-US" altLang="zh-CN" sz="2000" b="1" dirty="0"/>
              <a:t>3</a:t>
            </a:r>
            <a:r>
              <a:rPr lang="zh-CN" altLang="en-US" sz="2000" b="1" dirty="0"/>
              <a:t> </a:t>
            </a:r>
            <a:endParaRPr lang="zh-CN" altLang="en-US" sz="2000" dirty="0"/>
          </a:p>
        </p:txBody>
      </p:sp>
      <p:sp>
        <p:nvSpPr>
          <p:cNvPr id="7" name="文本框 6">
            <a:extLst>
              <a:ext uri="{FF2B5EF4-FFF2-40B4-BE49-F238E27FC236}">
                <a16:creationId xmlns:a16="http://schemas.microsoft.com/office/drawing/2014/main" id="{8B43BC85-F794-677A-A87E-ACE21A7BFFF9}"/>
              </a:ext>
            </a:extLst>
          </p:cNvPr>
          <p:cNvSpPr txBox="1"/>
          <p:nvPr/>
        </p:nvSpPr>
        <p:spPr>
          <a:xfrm>
            <a:off x="722312" y="1379719"/>
            <a:ext cx="2717800" cy="646331"/>
          </a:xfrm>
          <a:prstGeom prst="rect">
            <a:avLst/>
          </a:prstGeom>
          <a:noFill/>
        </p:spPr>
        <p:txBody>
          <a:bodyPr wrap="square">
            <a:spAutoFit/>
          </a:bodyPr>
          <a:lstStyle/>
          <a:p>
            <a:r>
              <a:rPr lang="zh-CN" altLang="en-US" dirty="0">
                <a:highlight>
                  <a:srgbClr val="00FFFF"/>
                </a:highlight>
              </a:rPr>
              <a:t>Clock training in real data </a:t>
            </a:r>
            <a:endParaRPr lang="en-US" altLang="zh-CN" dirty="0">
              <a:highlight>
                <a:srgbClr val="00FFFF"/>
              </a:highlight>
            </a:endParaRPr>
          </a:p>
          <a:p>
            <a:r>
              <a:rPr lang="en-US" altLang="zh-CN" dirty="0">
                <a:highlight>
                  <a:srgbClr val="00FFFF"/>
                </a:highlight>
              </a:rPr>
              <a:t>(like Horvath clock)</a:t>
            </a:r>
            <a:endParaRPr lang="zh-CN" altLang="en-US" dirty="0">
              <a:highlight>
                <a:srgbClr val="00FFFF"/>
              </a:highlight>
            </a:endParaRPr>
          </a:p>
        </p:txBody>
      </p:sp>
      <p:sp>
        <p:nvSpPr>
          <p:cNvPr id="9" name="文本框 8">
            <a:extLst>
              <a:ext uri="{FF2B5EF4-FFF2-40B4-BE49-F238E27FC236}">
                <a16:creationId xmlns:a16="http://schemas.microsoft.com/office/drawing/2014/main" id="{C8B46BBD-A028-A764-7CD6-BFAB76878A17}"/>
              </a:ext>
            </a:extLst>
          </p:cNvPr>
          <p:cNvSpPr txBox="1"/>
          <p:nvPr/>
        </p:nvSpPr>
        <p:spPr>
          <a:xfrm>
            <a:off x="5395912" y="1402610"/>
            <a:ext cx="5283200" cy="646331"/>
          </a:xfrm>
          <a:prstGeom prst="rect">
            <a:avLst/>
          </a:prstGeom>
          <a:noFill/>
        </p:spPr>
        <p:txBody>
          <a:bodyPr wrap="square">
            <a:spAutoFit/>
          </a:bodyPr>
          <a:lstStyle/>
          <a:p>
            <a:r>
              <a:rPr lang="en-US" altLang="zh-CN" b="1" dirty="0">
                <a:highlight>
                  <a:srgbClr val="00FF00"/>
                </a:highlight>
              </a:rPr>
              <a:t>A</a:t>
            </a:r>
            <a:r>
              <a:rPr lang="zh-CN" altLang="zh-CN" b="1" dirty="0">
                <a:highlight>
                  <a:srgbClr val="00FF00"/>
                </a:highlight>
              </a:rPr>
              <a:t>ccumulating stochastic variation</a:t>
            </a:r>
            <a:endParaRPr lang="en-US" altLang="zh-CN" dirty="0">
              <a:highlight>
                <a:srgbClr val="00FF00"/>
              </a:highlight>
            </a:endParaRPr>
          </a:p>
          <a:p>
            <a:r>
              <a:rPr lang="en-US" altLang="zh-CN" dirty="0">
                <a:highlight>
                  <a:srgbClr val="00FF00"/>
                </a:highlight>
              </a:rPr>
              <a:t>(</a:t>
            </a:r>
            <a:r>
              <a:rPr lang="zh-CN" altLang="en-US" dirty="0">
                <a:highlight>
                  <a:srgbClr val="00FF00"/>
                </a:highlight>
              </a:rPr>
              <a:t>Simulated data generated by random perturbation</a:t>
            </a:r>
            <a:r>
              <a:rPr lang="en-US" altLang="zh-CN" dirty="0">
                <a:highlight>
                  <a:srgbClr val="00FF00"/>
                </a:highlight>
              </a:rPr>
              <a:t>)</a:t>
            </a:r>
            <a:endParaRPr lang="zh-CN" altLang="en-US" dirty="0">
              <a:highlight>
                <a:srgbClr val="00FF00"/>
              </a:highlight>
            </a:endParaRPr>
          </a:p>
        </p:txBody>
      </p:sp>
      <p:sp>
        <p:nvSpPr>
          <p:cNvPr id="11" name="箭头: 右 10">
            <a:extLst>
              <a:ext uri="{FF2B5EF4-FFF2-40B4-BE49-F238E27FC236}">
                <a16:creationId xmlns:a16="http://schemas.microsoft.com/office/drawing/2014/main" id="{2BC142F6-C554-4154-0D7B-FC1E5AA4268F}"/>
              </a:ext>
            </a:extLst>
          </p:cNvPr>
          <p:cNvSpPr/>
          <p:nvPr/>
        </p:nvSpPr>
        <p:spPr>
          <a:xfrm>
            <a:off x="4200524" y="1602292"/>
            <a:ext cx="990600" cy="2469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95F2F712-6A6D-4A57-391B-70BE409C23B5}"/>
              </a:ext>
            </a:extLst>
          </p:cNvPr>
          <p:cNvSpPr txBox="1"/>
          <p:nvPr/>
        </p:nvSpPr>
        <p:spPr>
          <a:xfrm>
            <a:off x="3844924" y="1149858"/>
            <a:ext cx="1701800" cy="369332"/>
          </a:xfrm>
          <a:prstGeom prst="rect">
            <a:avLst/>
          </a:prstGeom>
          <a:noFill/>
        </p:spPr>
        <p:txBody>
          <a:bodyPr wrap="square">
            <a:spAutoFit/>
          </a:bodyPr>
          <a:lstStyle/>
          <a:p>
            <a:r>
              <a:rPr lang="en-US" altLang="zh-CN" dirty="0"/>
              <a:t>Find </a:t>
            </a:r>
            <a:r>
              <a:rPr lang="zh-CN" altLang="en-US" dirty="0"/>
              <a:t>age signal</a:t>
            </a:r>
          </a:p>
        </p:txBody>
      </p:sp>
      <p:sp>
        <p:nvSpPr>
          <p:cNvPr id="15" name="文本框 14">
            <a:extLst>
              <a:ext uri="{FF2B5EF4-FFF2-40B4-BE49-F238E27FC236}">
                <a16:creationId xmlns:a16="http://schemas.microsoft.com/office/drawing/2014/main" id="{F65352AB-0C0D-CD2A-9CAB-ED92CDB8B739}"/>
              </a:ext>
            </a:extLst>
          </p:cNvPr>
          <p:cNvSpPr txBox="1"/>
          <p:nvPr/>
        </p:nvSpPr>
        <p:spPr>
          <a:xfrm>
            <a:off x="722312" y="3244334"/>
            <a:ext cx="3384550" cy="369332"/>
          </a:xfrm>
          <a:prstGeom prst="rect">
            <a:avLst/>
          </a:prstGeom>
          <a:noFill/>
        </p:spPr>
        <p:txBody>
          <a:bodyPr wrap="square">
            <a:spAutoFit/>
          </a:bodyPr>
          <a:lstStyle/>
          <a:p>
            <a:r>
              <a:rPr lang="zh-CN" altLang="en-US" dirty="0">
                <a:highlight>
                  <a:srgbClr val="00FF00"/>
                </a:highlight>
              </a:rPr>
              <a:t>Clock </a:t>
            </a:r>
            <a:r>
              <a:rPr lang="en-US" altLang="zh-CN" dirty="0">
                <a:highlight>
                  <a:srgbClr val="00FF00"/>
                </a:highlight>
              </a:rPr>
              <a:t>training in simulation data</a:t>
            </a:r>
            <a:endParaRPr lang="zh-CN" altLang="en-US" dirty="0">
              <a:highlight>
                <a:srgbClr val="00FF00"/>
              </a:highlight>
            </a:endParaRPr>
          </a:p>
        </p:txBody>
      </p:sp>
      <p:sp>
        <p:nvSpPr>
          <p:cNvPr id="17" name="文本框 16">
            <a:extLst>
              <a:ext uri="{FF2B5EF4-FFF2-40B4-BE49-F238E27FC236}">
                <a16:creationId xmlns:a16="http://schemas.microsoft.com/office/drawing/2014/main" id="{FB0A410C-3EBC-9988-07EF-0FEB9D4A8E0E}"/>
              </a:ext>
            </a:extLst>
          </p:cNvPr>
          <p:cNvSpPr txBox="1"/>
          <p:nvPr/>
        </p:nvSpPr>
        <p:spPr>
          <a:xfrm>
            <a:off x="5444328" y="3244334"/>
            <a:ext cx="3244850" cy="369332"/>
          </a:xfrm>
          <a:prstGeom prst="rect">
            <a:avLst/>
          </a:prstGeom>
          <a:noFill/>
        </p:spPr>
        <p:txBody>
          <a:bodyPr wrap="square">
            <a:spAutoFit/>
          </a:bodyPr>
          <a:lstStyle/>
          <a:p>
            <a:r>
              <a:rPr lang="zh-CN" altLang="en-US" b="1" dirty="0">
                <a:highlight>
                  <a:srgbClr val="00FFFF"/>
                </a:highlight>
              </a:rPr>
              <a:t>Real biological data</a:t>
            </a:r>
          </a:p>
        </p:txBody>
      </p:sp>
      <p:sp>
        <p:nvSpPr>
          <p:cNvPr id="19" name="箭头: 右 18">
            <a:extLst>
              <a:ext uri="{FF2B5EF4-FFF2-40B4-BE49-F238E27FC236}">
                <a16:creationId xmlns:a16="http://schemas.microsoft.com/office/drawing/2014/main" id="{E9946E4B-4C6B-2A11-AA54-51E28EB2872A}"/>
              </a:ext>
            </a:extLst>
          </p:cNvPr>
          <p:cNvSpPr/>
          <p:nvPr/>
        </p:nvSpPr>
        <p:spPr>
          <a:xfrm>
            <a:off x="4260849" y="3352282"/>
            <a:ext cx="990600" cy="2469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AB7AF7FC-F7E2-76DB-E853-B931F2831B52}"/>
              </a:ext>
            </a:extLst>
          </p:cNvPr>
          <p:cNvSpPr txBox="1"/>
          <p:nvPr/>
        </p:nvSpPr>
        <p:spPr>
          <a:xfrm>
            <a:off x="3844924" y="2851877"/>
            <a:ext cx="1701800" cy="369332"/>
          </a:xfrm>
          <a:prstGeom prst="rect">
            <a:avLst/>
          </a:prstGeom>
          <a:noFill/>
        </p:spPr>
        <p:txBody>
          <a:bodyPr wrap="square">
            <a:spAutoFit/>
          </a:bodyPr>
          <a:lstStyle/>
          <a:p>
            <a:r>
              <a:rPr lang="en-US" altLang="zh-CN" dirty="0"/>
              <a:t>Find </a:t>
            </a:r>
            <a:r>
              <a:rPr lang="zh-CN" altLang="en-US" dirty="0"/>
              <a:t>age signal</a:t>
            </a:r>
          </a:p>
        </p:txBody>
      </p:sp>
      <p:sp>
        <p:nvSpPr>
          <p:cNvPr id="23" name="文本框 22">
            <a:extLst>
              <a:ext uri="{FF2B5EF4-FFF2-40B4-BE49-F238E27FC236}">
                <a16:creationId xmlns:a16="http://schemas.microsoft.com/office/drawing/2014/main" id="{3C824022-8F9E-90F6-BC65-DA54F6116A0D}"/>
              </a:ext>
            </a:extLst>
          </p:cNvPr>
          <p:cNvSpPr txBox="1"/>
          <p:nvPr/>
        </p:nvSpPr>
        <p:spPr>
          <a:xfrm>
            <a:off x="396080" y="4255061"/>
            <a:ext cx="11745119" cy="1200329"/>
          </a:xfrm>
          <a:prstGeom prst="rect">
            <a:avLst/>
          </a:prstGeom>
          <a:noFill/>
        </p:spPr>
        <p:txBody>
          <a:bodyPr wrap="square">
            <a:spAutoFit/>
          </a:bodyPr>
          <a:lstStyle/>
          <a:p>
            <a:r>
              <a:rPr lang="en-US" altLang="zh-CN" sz="2400" b="1" dirty="0"/>
              <a:t>Conclusion:</a:t>
            </a:r>
          </a:p>
          <a:p>
            <a:r>
              <a:rPr lang="zh-CN" altLang="en-US" sz="2400" dirty="0"/>
              <a:t>The age-related methylation signals in biological tissues actually involve the accumulation of random variations</a:t>
            </a:r>
            <a:r>
              <a:rPr lang="en-US" altLang="zh-CN" sz="2400" dirty="0"/>
              <a:t>!</a:t>
            </a:r>
            <a:endParaRPr lang="zh-CN" altLang="en-US" sz="2400" dirty="0"/>
          </a:p>
        </p:txBody>
      </p:sp>
    </p:spTree>
    <p:extLst>
      <p:ext uri="{BB962C8B-B14F-4D97-AF65-F5344CB8AC3E}">
        <p14:creationId xmlns:p14="http://schemas.microsoft.com/office/powerpoint/2010/main" val="236384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2BAB8-3D88-3A12-797F-0CFCBDB88B8A}"/>
            </a:ext>
          </a:extLst>
        </p:cNvPr>
        <p:cNvGrpSpPr/>
        <p:nvPr/>
      </p:nvGrpSpPr>
      <p:grpSpPr>
        <a:xfrm>
          <a:off x="0" y="0"/>
          <a:ext cx="0" cy="0"/>
          <a:chOff x="0" y="0"/>
          <a:chExt cx="0" cy="0"/>
        </a:xfrm>
      </p:grpSpPr>
      <p:sp>
        <p:nvSpPr>
          <p:cNvPr id="4" name="文本框 3">
            <a:extLst>
              <a:ext uri="{FF2B5EF4-FFF2-40B4-BE49-F238E27FC236}">
                <a16:creationId xmlns:a16="http://schemas.microsoft.com/office/drawing/2014/main" id="{FAAD1132-C1E2-78BF-8A9D-71BA7DFE2CEB}"/>
              </a:ext>
            </a:extLst>
          </p:cNvPr>
          <p:cNvSpPr txBox="1"/>
          <p:nvPr/>
        </p:nvSpPr>
        <p:spPr>
          <a:xfrm>
            <a:off x="222250" y="164584"/>
            <a:ext cx="11874500" cy="523220"/>
          </a:xfrm>
          <a:prstGeom prst="rect">
            <a:avLst/>
          </a:prstGeom>
          <a:noFill/>
        </p:spPr>
        <p:txBody>
          <a:bodyPr wrap="square">
            <a:spAutoFit/>
          </a:bodyPr>
          <a:lstStyle/>
          <a:p>
            <a:r>
              <a:rPr lang="zh-CN" altLang="en-US" sz="2800" dirty="0"/>
              <a:t>In fact, we have only completed a simplified model.</a:t>
            </a:r>
          </a:p>
        </p:txBody>
      </p:sp>
      <p:sp>
        <p:nvSpPr>
          <p:cNvPr id="8" name="文本框 7">
            <a:extLst>
              <a:ext uri="{FF2B5EF4-FFF2-40B4-BE49-F238E27FC236}">
                <a16:creationId xmlns:a16="http://schemas.microsoft.com/office/drawing/2014/main" id="{F3757D9D-4E59-E3B0-C272-65360384210B}"/>
              </a:ext>
            </a:extLst>
          </p:cNvPr>
          <p:cNvSpPr txBox="1"/>
          <p:nvPr/>
        </p:nvSpPr>
        <p:spPr>
          <a:xfrm>
            <a:off x="222250" y="1174234"/>
            <a:ext cx="11303000" cy="3508653"/>
          </a:xfrm>
          <a:prstGeom prst="rect">
            <a:avLst/>
          </a:prstGeom>
          <a:noFill/>
        </p:spPr>
        <p:txBody>
          <a:bodyPr wrap="square">
            <a:spAutoFit/>
          </a:bodyPr>
          <a:lstStyle/>
          <a:p>
            <a:r>
              <a:rPr lang="en-US" altLang="zh-CN" sz="2400" dirty="0"/>
              <a:t>R</a:t>
            </a:r>
            <a:r>
              <a:rPr lang="zh-CN" altLang="en-US" sz="2400" dirty="0"/>
              <a:t>emaining problem</a:t>
            </a:r>
            <a:r>
              <a:rPr lang="en-US" altLang="zh-CN" sz="2400" dirty="0"/>
              <a:t>:</a:t>
            </a:r>
          </a:p>
          <a:p>
            <a:endParaRPr lang="en-US" altLang="zh-CN" sz="2400" dirty="0"/>
          </a:p>
          <a:p>
            <a:r>
              <a:rPr lang="en-US" altLang="zh-CN" sz="2400" dirty="0"/>
              <a:t>1. The Em and Ed at each sites are different! (We fix Em=0.99 and Ed = 0.01)</a:t>
            </a:r>
          </a:p>
          <a:p>
            <a:r>
              <a:rPr lang="en-US" altLang="zh-CN" b="1" dirty="0"/>
              <a:t>Expand </a:t>
            </a:r>
            <a:r>
              <a:rPr lang="zh-CN" altLang="zh-CN" b="1" dirty="0"/>
              <a:t>Part A: Site-Specific Methylation Dynamics</a:t>
            </a:r>
            <a:endParaRPr lang="zh-CN" altLang="zh-CN" dirty="0"/>
          </a:p>
          <a:p>
            <a:endParaRPr lang="en-US" altLang="zh-CN" sz="2400" dirty="0"/>
          </a:p>
          <a:p>
            <a:r>
              <a:rPr lang="en-US" altLang="zh-CN" sz="2400" dirty="0"/>
              <a:t>2. We did not account for the influence of changes in blood cell ratios.</a:t>
            </a:r>
          </a:p>
          <a:p>
            <a:r>
              <a:rPr lang="en-US" altLang="zh-CN" b="1" dirty="0"/>
              <a:t>Expand </a:t>
            </a:r>
            <a:r>
              <a:rPr lang="zh-CN" altLang="zh-CN" b="1" dirty="0"/>
              <a:t>Part B: Blood Cell Composition Correction</a:t>
            </a:r>
            <a:endParaRPr lang="en-US" altLang="zh-CN" sz="2400" dirty="0"/>
          </a:p>
          <a:p>
            <a:endParaRPr lang="en-US" altLang="zh-CN" sz="2400" dirty="0"/>
          </a:p>
          <a:p>
            <a:r>
              <a:rPr lang="en-US" altLang="zh-CN" sz="2400" dirty="0"/>
              <a:t>3. We employed synchronous updates with a fixed time step.</a:t>
            </a:r>
          </a:p>
          <a:p>
            <a:r>
              <a:rPr lang="en-US" altLang="zh-CN" b="1" dirty="0"/>
              <a:t>Expand </a:t>
            </a:r>
            <a:r>
              <a:rPr lang="zh-CN" altLang="zh-CN" b="1" dirty="0"/>
              <a:t>Part C: Gillespie Continuous-Time Event-Driven Simulation</a:t>
            </a:r>
            <a:endParaRPr lang="zh-CN" altLang="zh-CN" dirty="0"/>
          </a:p>
        </p:txBody>
      </p:sp>
    </p:spTree>
    <p:extLst>
      <p:ext uri="{BB962C8B-B14F-4D97-AF65-F5344CB8AC3E}">
        <p14:creationId xmlns:p14="http://schemas.microsoft.com/office/powerpoint/2010/main" val="30929036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F459B-A75C-55FD-12AA-6FDE22998361}"/>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69FE9096-C598-07ED-D74D-42DC21F89C84}"/>
              </a:ext>
            </a:extLst>
          </p:cNvPr>
          <p:cNvSpPr txBox="1"/>
          <p:nvPr/>
        </p:nvSpPr>
        <p:spPr>
          <a:xfrm>
            <a:off x="260350" y="195302"/>
            <a:ext cx="11544300" cy="738664"/>
          </a:xfrm>
          <a:prstGeom prst="rect">
            <a:avLst/>
          </a:prstGeom>
          <a:noFill/>
        </p:spPr>
        <p:txBody>
          <a:bodyPr wrap="square">
            <a:spAutoFit/>
          </a:bodyPr>
          <a:lstStyle/>
          <a:p>
            <a:r>
              <a:rPr lang="en-US" altLang="zh-CN" sz="2400" dirty="0"/>
              <a:t>1. The Em and Ed at each sites are different! (We fix Em=0.99 and Ed = 0.01)</a:t>
            </a:r>
          </a:p>
          <a:p>
            <a:r>
              <a:rPr lang="en-US" altLang="zh-CN" sz="1800" b="1" dirty="0"/>
              <a:t>Expand </a:t>
            </a:r>
            <a:r>
              <a:rPr lang="zh-CN" altLang="zh-CN" sz="1800" b="1" dirty="0"/>
              <a:t>Part A: Site-Specific Methylation Dynamics</a:t>
            </a:r>
            <a:endParaRPr lang="zh-CN" altLang="zh-CN" sz="1800" dirty="0"/>
          </a:p>
        </p:txBody>
      </p:sp>
      <p:pic>
        <p:nvPicPr>
          <p:cNvPr id="6" name="图片 5">
            <a:extLst>
              <a:ext uri="{FF2B5EF4-FFF2-40B4-BE49-F238E27FC236}">
                <a16:creationId xmlns:a16="http://schemas.microsoft.com/office/drawing/2014/main" id="{EE55C725-A3F2-746D-8C9E-8497060467B0}"/>
              </a:ext>
            </a:extLst>
          </p:cNvPr>
          <p:cNvPicPr>
            <a:picLocks noChangeAspect="1"/>
          </p:cNvPicPr>
          <p:nvPr/>
        </p:nvPicPr>
        <p:blipFill>
          <a:blip r:embed="rId2"/>
          <a:stretch>
            <a:fillRect/>
          </a:stretch>
        </p:blipFill>
        <p:spPr>
          <a:xfrm>
            <a:off x="698843" y="1542585"/>
            <a:ext cx="751192" cy="458227"/>
          </a:xfrm>
          <a:prstGeom prst="rect">
            <a:avLst/>
          </a:prstGeom>
        </p:spPr>
      </p:pic>
      <p:pic>
        <p:nvPicPr>
          <p:cNvPr id="9" name="图片 8">
            <a:extLst>
              <a:ext uri="{FF2B5EF4-FFF2-40B4-BE49-F238E27FC236}">
                <a16:creationId xmlns:a16="http://schemas.microsoft.com/office/drawing/2014/main" id="{58667A0A-44B2-08A0-7019-2E5A7F38B2C9}"/>
              </a:ext>
            </a:extLst>
          </p:cNvPr>
          <p:cNvPicPr>
            <a:picLocks noChangeAspect="1"/>
          </p:cNvPicPr>
          <p:nvPr/>
        </p:nvPicPr>
        <p:blipFill>
          <a:blip r:embed="rId3"/>
          <a:srcRect r="10537"/>
          <a:stretch>
            <a:fillRect/>
          </a:stretch>
        </p:blipFill>
        <p:spPr>
          <a:xfrm>
            <a:off x="512403" y="2176071"/>
            <a:ext cx="999065" cy="425758"/>
          </a:xfrm>
          <a:prstGeom prst="rect">
            <a:avLst/>
          </a:prstGeom>
        </p:spPr>
      </p:pic>
      <p:pic>
        <p:nvPicPr>
          <p:cNvPr id="11" name="图片 10">
            <a:extLst>
              <a:ext uri="{FF2B5EF4-FFF2-40B4-BE49-F238E27FC236}">
                <a16:creationId xmlns:a16="http://schemas.microsoft.com/office/drawing/2014/main" id="{44E45C9E-A3C5-6470-3E8A-C10B93DE8944}"/>
              </a:ext>
            </a:extLst>
          </p:cNvPr>
          <p:cNvPicPr>
            <a:picLocks noChangeAspect="1"/>
          </p:cNvPicPr>
          <p:nvPr/>
        </p:nvPicPr>
        <p:blipFill>
          <a:blip r:embed="rId4"/>
          <a:stretch>
            <a:fillRect/>
          </a:stretch>
        </p:blipFill>
        <p:spPr>
          <a:xfrm>
            <a:off x="591767" y="2742874"/>
            <a:ext cx="5218483" cy="658022"/>
          </a:xfrm>
          <a:prstGeom prst="rect">
            <a:avLst/>
          </a:prstGeom>
        </p:spPr>
      </p:pic>
      <p:pic>
        <p:nvPicPr>
          <p:cNvPr id="13" name="图片 12">
            <a:extLst>
              <a:ext uri="{FF2B5EF4-FFF2-40B4-BE49-F238E27FC236}">
                <a16:creationId xmlns:a16="http://schemas.microsoft.com/office/drawing/2014/main" id="{5A21389E-A188-6297-B433-70B50066CEC7}"/>
              </a:ext>
            </a:extLst>
          </p:cNvPr>
          <p:cNvPicPr>
            <a:picLocks noChangeAspect="1"/>
          </p:cNvPicPr>
          <p:nvPr/>
        </p:nvPicPr>
        <p:blipFill>
          <a:blip r:embed="rId5"/>
          <a:stretch>
            <a:fillRect/>
          </a:stretch>
        </p:blipFill>
        <p:spPr>
          <a:xfrm>
            <a:off x="512403" y="3496050"/>
            <a:ext cx="2957883" cy="669550"/>
          </a:xfrm>
          <a:prstGeom prst="rect">
            <a:avLst/>
          </a:prstGeom>
        </p:spPr>
      </p:pic>
      <p:pic>
        <p:nvPicPr>
          <p:cNvPr id="15" name="图片 14">
            <a:extLst>
              <a:ext uri="{FF2B5EF4-FFF2-40B4-BE49-F238E27FC236}">
                <a16:creationId xmlns:a16="http://schemas.microsoft.com/office/drawing/2014/main" id="{955EF20A-99DC-9430-BC0B-FD85486E11D9}"/>
              </a:ext>
            </a:extLst>
          </p:cNvPr>
          <p:cNvPicPr>
            <a:picLocks noChangeAspect="1"/>
          </p:cNvPicPr>
          <p:nvPr/>
        </p:nvPicPr>
        <p:blipFill>
          <a:blip r:embed="rId6"/>
          <a:stretch>
            <a:fillRect/>
          </a:stretch>
        </p:blipFill>
        <p:spPr>
          <a:xfrm>
            <a:off x="691004" y="4229134"/>
            <a:ext cx="3270529" cy="488139"/>
          </a:xfrm>
          <a:prstGeom prst="rect">
            <a:avLst/>
          </a:prstGeom>
        </p:spPr>
      </p:pic>
      <p:pic>
        <p:nvPicPr>
          <p:cNvPr id="17" name="图片 16">
            <a:extLst>
              <a:ext uri="{FF2B5EF4-FFF2-40B4-BE49-F238E27FC236}">
                <a16:creationId xmlns:a16="http://schemas.microsoft.com/office/drawing/2014/main" id="{8B6CA3A5-530E-8B5E-4C11-9E706202687F}"/>
              </a:ext>
            </a:extLst>
          </p:cNvPr>
          <p:cNvPicPr>
            <a:picLocks noChangeAspect="1"/>
          </p:cNvPicPr>
          <p:nvPr/>
        </p:nvPicPr>
        <p:blipFill>
          <a:blip r:embed="rId7"/>
          <a:stretch>
            <a:fillRect/>
          </a:stretch>
        </p:blipFill>
        <p:spPr>
          <a:xfrm>
            <a:off x="591767" y="4835965"/>
            <a:ext cx="3516683" cy="593176"/>
          </a:xfrm>
          <a:prstGeom prst="rect">
            <a:avLst/>
          </a:prstGeom>
        </p:spPr>
      </p:pic>
      <p:pic>
        <p:nvPicPr>
          <p:cNvPr id="19" name="图片 18">
            <a:extLst>
              <a:ext uri="{FF2B5EF4-FFF2-40B4-BE49-F238E27FC236}">
                <a16:creationId xmlns:a16="http://schemas.microsoft.com/office/drawing/2014/main" id="{EFDA2411-63C2-3005-BD97-2363213715F4}"/>
              </a:ext>
            </a:extLst>
          </p:cNvPr>
          <p:cNvPicPr>
            <a:picLocks noChangeAspect="1"/>
          </p:cNvPicPr>
          <p:nvPr/>
        </p:nvPicPr>
        <p:blipFill>
          <a:blip r:embed="rId8"/>
          <a:stretch>
            <a:fillRect/>
          </a:stretch>
        </p:blipFill>
        <p:spPr>
          <a:xfrm>
            <a:off x="8109348" y="2634901"/>
            <a:ext cx="2982454" cy="1228069"/>
          </a:xfrm>
          <a:prstGeom prst="rect">
            <a:avLst/>
          </a:prstGeom>
        </p:spPr>
      </p:pic>
      <p:sp>
        <p:nvSpPr>
          <p:cNvPr id="21" name="文本框 20">
            <a:extLst>
              <a:ext uri="{FF2B5EF4-FFF2-40B4-BE49-F238E27FC236}">
                <a16:creationId xmlns:a16="http://schemas.microsoft.com/office/drawing/2014/main" id="{6CCC834A-6301-A179-82D6-D35FA87B265D}"/>
              </a:ext>
            </a:extLst>
          </p:cNvPr>
          <p:cNvSpPr txBox="1"/>
          <p:nvPr/>
        </p:nvSpPr>
        <p:spPr>
          <a:xfrm>
            <a:off x="2108200" y="1466162"/>
            <a:ext cx="6096000" cy="461665"/>
          </a:xfrm>
          <a:prstGeom prst="rect">
            <a:avLst/>
          </a:prstGeom>
          <a:noFill/>
        </p:spPr>
        <p:txBody>
          <a:bodyPr wrap="square">
            <a:spAutoFit/>
          </a:bodyPr>
          <a:lstStyle/>
          <a:p>
            <a:r>
              <a:rPr lang="zh-CN" altLang="en-US" sz="2400" dirty="0"/>
              <a:t>The already methylated part</a:t>
            </a:r>
          </a:p>
        </p:txBody>
      </p:sp>
      <p:sp>
        <p:nvSpPr>
          <p:cNvPr id="23" name="文本框 22">
            <a:extLst>
              <a:ext uri="{FF2B5EF4-FFF2-40B4-BE49-F238E27FC236}">
                <a16:creationId xmlns:a16="http://schemas.microsoft.com/office/drawing/2014/main" id="{59EB47ED-51DE-D76F-FE47-F7D777CE41C9}"/>
              </a:ext>
            </a:extLst>
          </p:cNvPr>
          <p:cNvSpPr txBox="1"/>
          <p:nvPr/>
        </p:nvSpPr>
        <p:spPr>
          <a:xfrm>
            <a:off x="2108200" y="2111113"/>
            <a:ext cx="3473450" cy="461665"/>
          </a:xfrm>
          <a:prstGeom prst="rect">
            <a:avLst/>
          </a:prstGeom>
          <a:noFill/>
        </p:spPr>
        <p:txBody>
          <a:bodyPr wrap="square">
            <a:spAutoFit/>
          </a:bodyPr>
          <a:lstStyle/>
          <a:p>
            <a:r>
              <a:rPr lang="zh-CN" altLang="en-US" sz="2400" dirty="0"/>
              <a:t>The unmethylated part</a:t>
            </a:r>
          </a:p>
        </p:txBody>
      </p:sp>
      <p:sp>
        <p:nvSpPr>
          <p:cNvPr id="25" name="文本框 24">
            <a:extLst>
              <a:ext uri="{FF2B5EF4-FFF2-40B4-BE49-F238E27FC236}">
                <a16:creationId xmlns:a16="http://schemas.microsoft.com/office/drawing/2014/main" id="{90D9ADA7-5AAB-AF04-883C-3274B5636C8A}"/>
              </a:ext>
            </a:extLst>
          </p:cNvPr>
          <p:cNvSpPr txBox="1"/>
          <p:nvPr/>
        </p:nvSpPr>
        <p:spPr>
          <a:xfrm>
            <a:off x="5810250" y="2787271"/>
            <a:ext cx="2036304" cy="461665"/>
          </a:xfrm>
          <a:prstGeom prst="rect">
            <a:avLst/>
          </a:prstGeom>
          <a:noFill/>
        </p:spPr>
        <p:txBody>
          <a:bodyPr wrap="square">
            <a:spAutoFit/>
          </a:bodyPr>
          <a:lstStyle/>
          <a:p>
            <a:r>
              <a:rPr lang="en-US" altLang="zh-CN" sz="2400" dirty="0"/>
              <a:t>U</a:t>
            </a:r>
            <a:r>
              <a:rPr lang="zh-CN" altLang="en-US" sz="2400" dirty="0"/>
              <a:t>pdate rule</a:t>
            </a:r>
          </a:p>
        </p:txBody>
      </p:sp>
      <p:sp>
        <p:nvSpPr>
          <p:cNvPr id="27" name="文本框 26">
            <a:extLst>
              <a:ext uri="{FF2B5EF4-FFF2-40B4-BE49-F238E27FC236}">
                <a16:creationId xmlns:a16="http://schemas.microsoft.com/office/drawing/2014/main" id="{2E9F4973-F0DB-AE0C-63AF-A347A4BE1512}"/>
              </a:ext>
            </a:extLst>
          </p:cNvPr>
          <p:cNvSpPr txBox="1"/>
          <p:nvPr/>
        </p:nvSpPr>
        <p:spPr>
          <a:xfrm>
            <a:off x="8195283" y="1960139"/>
            <a:ext cx="3777033" cy="461665"/>
          </a:xfrm>
          <a:prstGeom prst="rect">
            <a:avLst/>
          </a:prstGeom>
          <a:noFill/>
        </p:spPr>
        <p:txBody>
          <a:bodyPr wrap="square">
            <a:spAutoFit/>
          </a:bodyPr>
          <a:lstStyle/>
          <a:p>
            <a:r>
              <a:rPr lang="en-US" altLang="zh-CN" sz="2400" dirty="0"/>
              <a:t>S</a:t>
            </a:r>
            <a:r>
              <a:rPr lang="zh-CN" altLang="en-US" sz="2400" dirty="0"/>
              <a:t>teady-state solution</a:t>
            </a:r>
          </a:p>
        </p:txBody>
      </p:sp>
    </p:spTree>
    <p:extLst>
      <p:ext uri="{BB962C8B-B14F-4D97-AF65-F5344CB8AC3E}">
        <p14:creationId xmlns:p14="http://schemas.microsoft.com/office/powerpoint/2010/main" val="34374810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9AE05-B606-2F19-556A-EF3002130CEE}"/>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4E96FC69-E126-E48A-548E-3DE96763C61D}"/>
              </a:ext>
            </a:extLst>
          </p:cNvPr>
          <p:cNvSpPr txBox="1"/>
          <p:nvPr/>
        </p:nvSpPr>
        <p:spPr>
          <a:xfrm>
            <a:off x="120948" y="195823"/>
            <a:ext cx="11950104" cy="4708981"/>
          </a:xfrm>
          <a:prstGeom prst="rect">
            <a:avLst/>
          </a:prstGeom>
          <a:noFill/>
        </p:spPr>
        <p:txBody>
          <a:bodyPr wrap="square">
            <a:spAutoFit/>
          </a:bodyPr>
          <a:lstStyle/>
          <a:p>
            <a:r>
              <a:rPr lang="en-US" altLang="zh-CN" sz="4000" dirty="0">
                <a:latin typeface="Calibri" panose="020F0502020204030204" pitchFamily="34" charset="0"/>
                <a:ea typeface="Calibri" panose="020F0502020204030204" pitchFamily="34" charset="0"/>
                <a:cs typeface="Calibri" panose="020F0502020204030204" pitchFamily="34" charset="0"/>
              </a:rPr>
              <a:t>Reference:</a:t>
            </a:r>
          </a:p>
          <a:p>
            <a:r>
              <a:rPr lang="en-US" altLang="zh-CN" sz="2000" dirty="0">
                <a:latin typeface="Calibri" panose="020F0502020204030204" pitchFamily="34" charset="0"/>
                <a:ea typeface="Calibri" panose="020F0502020204030204" pitchFamily="34" charset="0"/>
                <a:cs typeface="Calibri" panose="020F0502020204030204" pitchFamily="34" charset="0"/>
              </a:rPr>
              <a:t>[1] </a:t>
            </a:r>
            <a:r>
              <a:rPr lang="zh-CN" altLang="zh-CN" sz="2000" dirty="0">
                <a:latin typeface="Calibri" panose="020F0502020204030204" pitchFamily="34" charset="0"/>
                <a:cs typeface="Calibri" panose="020F0502020204030204" pitchFamily="34" charset="0"/>
              </a:rPr>
              <a:t>Horvath, S. DNA methylation age of human tissues and cell types. </a:t>
            </a:r>
            <a:r>
              <a:rPr lang="zh-CN" altLang="zh-CN" sz="2000" i="1" dirty="0">
                <a:latin typeface="Calibri" panose="020F0502020204030204" pitchFamily="34" charset="0"/>
                <a:cs typeface="Calibri" panose="020F0502020204030204" pitchFamily="34" charset="0"/>
              </a:rPr>
              <a:t>Genome Biol</a:t>
            </a:r>
            <a:r>
              <a:rPr lang="zh-CN" altLang="zh-CN" sz="2000" dirty="0">
                <a:latin typeface="Calibri" panose="020F0502020204030204" pitchFamily="34" charset="0"/>
                <a:cs typeface="Calibri" panose="020F0502020204030204" pitchFamily="34" charset="0"/>
              </a:rPr>
              <a:t> </a:t>
            </a:r>
            <a:r>
              <a:rPr lang="zh-CN" altLang="zh-CN" sz="2000" b="1" dirty="0">
                <a:latin typeface="Calibri" panose="020F0502020204030204" pitchFamily="34" charset="0"/>
                <a:cs typeface="Calibri" panose="020F0502020204030204" pitchFamily="34" charset="0"/>
              </a:rPr>
              <a:t>14</a:t>
            </a:r>
            <a:r>
              <a:rPr lang="zh-CN" altLang="zh-CN" sz="2000" dirty="0">
                <a:latin typeface="Calibri" panose="020F0502020204030204" pitchFamily="34" charset="0"/>
                <a:cs typeface="Calibri" panose="020F0502020204030204" pitchFamily="34" charset="0"/>
              </a:rPr>
              <a:t>, 3156 (2013). </a:t>
            </a:r>
            <a:r>
              <a:rPr lang="zh-CN" altLang="zh-CN" sz="2000" dirty="0">
                <a:latin typeface="Calibri" panose="020F0502020204030204" pitchFamily="34" charset="0"/>
                <a:cs typeface="Calibri" panose="020F0502020204030204" pitchFamily="34" charset="0"/>
                <a:hlinkClick r:id="rId2"/>
              </a:rPr>
              <a:t>https://doi.org/10.1186/gb-2013-14-10-r115</a:t>
            </a:r>
            <a:endParaRPr lang="en-US" altLang="zh-CN" sz="2000" dirty="0">
              <a:latin typeface="Calibri" panose="020F0502020204030204" pitchFamily="34" charset="0"/>
              <a:cs typeface="Calibri" panose="020F0502020204030204" pitchFamily="34" charset="0"/>
            </a:endParaRPr>
          </a:p>
          <a:p>
            <a:endParaRPr lang="en-US" altLang="zh-CN" sz="2000" dirty="0">
              <a:latin typeface="Calibri" panose="020F0502020204030204" pitchFamily="34" charset="0"/>
              <a:ea typeface="Calibri" panose="020F0502020204030204" pitchFamily="34" charset="0"/>
              <a:cs typeface="Calibri" panose="020F0502020204030204" pitchFamily="34" charset="0"/>
            </a:endParaRPr>
          </a:p>
          <a:p>
            <a:r>
              <a:rPr lang="en-US" altLang="zh-CN" sz="2000" dirty="0">
                <a:latin typeface="Calibri" panose="020F0502020204030204" pitchFamily="34" charset="0"/>
                <a:ea typeface="Calibri" panose="020F0502020204030204" pitchFamily="34" charset="0"/>
                <a:cs typeface="Calibri" panose="020F0502020204030204" pitchFamily="34" charset="0"/>
              </a:rPr>
              <a:t>[2] </a:t>
            </a:r>
            <a:r>
              <a:rPr lang="zh-CN" altLang="zh-CN" sz="2000" dirty="0">
                <a:latin typeface="Calibri" panose="020F0502020204030204" pitchFamily="34" charset="0"/>
                <a:cs typeface="Calibri" panose="020F0502020204030204" pitchFamily="34" charset="0"/>
              </a:rPr>
              <a:t>Levine M, Lu A, Quach A, Chen B, Assimes T, Bandinelli S, Hou L, Baccarelli A, Stewart J, Li Y, Whitsel E, Wilson J, Reiner A, Aviv A, Lohman K, Liu Y, Ferrucci L, Horvath S. An epigenetic biomarker of aging for lifespan and healthspan. Aging (Albany NY). 2018; 10:573-591. </a:t>
            </a:r>
            <a:r>
              <a:rPr lang="zh-CN" altLang="zh-CN" sz="2000" dirty="0">
                <a:latin typeface="Calibri" panose="020F0502020204030204" pitchFamily="34" charset="0"/>
                <a:cs typeface="Calibri" panose="020F0502020204030204" pitchFamily="34" charset="0"/>
                <a:hlinkClick r:id="rId3"/>
              </a:rPr>
              <a:t>https://doi.org/10.18632/aging.101414</a:t>
            </a:r>
            <a:endParaRPr lang="en-US" altLang="zh-CN" sz="2000" dirty="0">
              <a:latin typeface="Calibri" panose="020F0502020204030204" pitchFamily="34" charset="0"/>
              <a:cs typeface="Calibri" panose="020F0502020204030204" pitchFamily="34" charset="0"/>
            </a:endParaRPr>
          </a:p>
          <a:p>
            <a:endParaRPr lang="en-US" altLang="zh-CN" sz="2000" dirty="0">
              <a:latin typeface="Calibri" panose="020F0502020204030204" pitchFamily="34" charset="0"/>
              <a:ea typeface="Calibri" panose="020F0502020204030204" pitchFamily="34" charset="0"/>
              <a:cs typeface="Calibri" panose="020F0502020204030204" pitchFamily="34" charset="0"/>
            </a:endParaRPr>
          </a:p>
          <a:p>
            <a:r>
              <a:rPr lang="en-US" altLang="zh-CN" sz="2000" dirty="0">
                <a:latin typeface="Calibri" panose="020F0502020204030204" pitchFamily="34" charset="0"/>
                <a:ea typeface="Calibri" panose="020F0502020204030204" pitchFamily="34" charset="0"/>
                <a:cs typeface="Calibri" panose="020F0502020204030204" pitchFamily="34" charset="0"/>
              </a:rPr>
              <a:t>[3] </a:t>
            </a:r>
            <a:r>
              <a:rPr lang="zh-CN" altLang="zh-CN" sz="2000" dirty="0">
                <a:latin typeface="Calibri" panose="020F0502020204030204" pitchFamily="34" charset="0"/>
                <a:cs typeface="Calibri" panose="020F0502020204030204" pitchFamily="34" charset="0"/>
              </a:rPr>
              <a:t>Lu A, Quach A, Wilson J, Reiner A, Aviv A, Raj K, Hou L, Baccarelli A, Li Y, Stewart J, Whitsel E, Assimes T, Ferrucci L, Horvath S. DNA methylation GrimAge strongly predicts lifespan and healthspan. Aging (Albany NY). 2019; 11:303-327. </a:t>
            </a:r>
            <a:r>
              <a:rPr lang="zh-CN" altLang="zh-CN" sz="2000" dirty="0">
                <a:latin typeface="Calibri" panose="020F0502020204030204" pitchFamily="34" charset="0"/>
                <a:cs typeface="Calibri" panose="020F0502020204030204" pitchFamily="34" charset="0"/>
                <a:hlinkClick r:id="rId4"/>
              </a:rPr>
              <a:t>https://doi.org/10.18632/aging.101684</a:t>
            </a:r>
            <a:endParaRPr lang="en-US" altLang="zh-CN" sz="2000" dirty="0">
              <a:latin typeface="Calibri" panose="020F0502020204030204" pitchFamily="34" charset="0"/>
              <a:cs typeface="Calibri" panose="020F0502020204030204" pitchFamily="34" charset="0"/>
            </a:endParaRPr>
          </a:p>
          <a:p>
            <a:endParaRPr lang="en-US" altLang="zh-CN" sz="2000" dirty="0">
              <a:latin typeface="Calibri" panose="020F0502020204030204" pitchFamily="34" charset="0"/>
              <a:ea typeface="Calibri" panose="020F0502020204030204" pitchFamily="34" charset="0"/>
              <a:cs typeface="Calibri" panose="020F0502020204030204" pitchFamily="34" charset="0"/>
            </a:endParaRPr>
          </a:p>
          <a:p>
            <a:r>
              <a:rPr lang="en-US" altLang="zh-CN" sz="2000" dirty="0">
                <a:latin typeface="Calibri" panose="020F0502020204030204" pitchFamily="34" charset="0"/>
                <a:ea typeface="Calibri" panose="020F0502020204030204" pitchFamily="34" charset="0"/>
                <a:cs typeface="Calibri" panose="020F0502020204030204" pitchFamily="34" charset="0"/>
              </a:rPr>
              <a:t>[4] </a:t>
            </a:r>
            <a:r>
              <a:rPr lang="zh-CN" altLang="zh-CN" sz="2000" dirty="0">
                <a:latin typeface="Calibri" panose="020F0502020204030204" pitchFamily="34" charset="0"/>
                <a:cs typeface="Calibri" panose="020F0502020204030204" pitchFamily="34" charset="0"/>
              </a:rPr>
              <a:t>Meyer, D.H., Schumacher, B. Aging clocks based on accumulating stochastic variation. </a:t>
            </a:r>
            <a:r>
              <a:rPr lang="zh-CN" altLang="zh-CN" sz="2000" i="1" dirty="0">
                <a:latin typeface="Calibri" panose="020F0502020204030204" pitchFamily="34" charset="0"/>
                <a:cs typeface="Calibri" panose="020F0502020204030204" pitchFamily="34" charset="0"/>
              </a:rPr>
              <a:t>Nat Aging</a:t>
            </a:r>
            <a:r>
              <a:rPr lang="zh-CN" altLang="zh-CN" sz="2000" dirty="0">
                <a:latin typeface="Calibri" panose="020F0502020204030204" pitchFamily="34" charset="0"/>
                <a:cs typeface="Calibri" panose="020F0502020204030204" pitchFamily="34" charset="0"/>
              </a:rPr>
              <a:t> </a:t>
            </a:r>
            <a:r>
              <a:rPr lang="zh-CN" altLang="zh-CN" sz="2000" b="1" dirty="0">
                <a:latin typeface="Calibri" panose="020F0502020204030204" pitchFamily="34" charset="0"/>
                <a:cs typeface="Calibri" panose="020F0502020204030204" pitchFamily="34" charset="0"/>
              </a:rPr>
              <a:t>4</a:t>
            </a:r>
            <a:r>
              <a:rPr lang="zh-CN" altLang="zh-CN" sz="2000" dirty="0">
                <a:latin typeface="Calibri" panose="020F0502020204030204" pitchFamily="34" charset="0"/>
                <a:cs typeface="Calibri" panose="020F0502020204030204" pitchFamily="34" charset="0"/>
              </a:rPr>
              <a:t>, 871–885 (2024). https://doi.org/10.1038/s43587-024-00619-x</a:t>
            </a:r>
            <a:endParaRPr lang="zh-CN" alt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4018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92CAD-112B-CF18-5049-13B0D67973A4}"/>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84D03A32-1EA2-F67A-E6DF-E6B4A3050CE4}"/>
              </a:ext>
            </a:extLst>
          </p:cNvPr>
          <p:cNvSpPr txBox="1"/>
          <p:nvPr/>
        </p:nvSpPr>
        <p:spPr>
          <a:xfrm>
            <a:off x="2907625" y="352370"/>
            <a:ext cx="6096000" cy="369332"/>
          </a:xfrm>
          <a:prstGeom prst="rect">
            <a:avLst/>
          </a:prstGeom>
          <a:noFill/>
        </p:spPr>
        <p:txBody>
          <a:bodyPr wrap="square">
            <a:spAutoFit/>
          </a:bodyPr>
          <a:lstStyle/>
          <a:p>
            <a:r>
              <a:rPr lang="zh-CN" altLang="en-US" dirty="0"/>
              <a:t>The physiological age cannot be directly measured.</a:t>
            </a:r>
          </a:p>
        </p:txBody>
      </p:sp>
      <p:pic>
        <p:nvPicPr>
          <p:cNvPr id="5" name="图片 4">
            <a:extLst>
              <a:ext uri="{FF2B5EF4-FFF2-40B4-BE49-F238E27FC236}">
                <a16:creationId xmlns:a16="http://schemas.microsoft.com/office/drawing/2014/main" id="{FA8D8DC8-9AA9-9B52-676E-2B5AD899D37F}"/>
              </a:ext>
            </a:extLst>
          </p:cNvPr>
          <p:cNvPicPr>
            <a:picLocks noChangeAspect="1"/>
          </p:cNvPicPr>
          <p:nvPr/>
        </p:nvPicPr>
        <p:blipFill>
          <a:blip r:embed="rId2"/>
          <a:srcRect t="5297" b="41338"/>
          <a:stretch>
            <a:fillRect/>
          </a:stretch>
        </p:blipFill>
        <p:spPr>
          <a:xfrm>
            <a:off x="748824" y="1327150"/>
            <a:ext cx="10694352" cy="4508500"/>
          </a:xfrm>
          <a:prstGeom prst="rect">
            <a:avLst/>
          </a:prstGeom>
        </p:spPr>
      </p:pic>
    </p:spTree>
    <p:extLst>
      <p:ext uri="{BB962C8B-B14F-4D97-AF65-F5344CB8AC3E}">
        <p14:creationId xmlns:p14="http://schemas.microsoft.com/office/powerpoint/2010/main" val="1589516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B0F3C-1E63-AB75-EC03-414438638C42}"/>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FB6537AB-EA1C-A715-DB80-8177BD7FF52C}"/>
              </a:ext>
            </a:extLst>
          </p:cNvPr>
          <p:cNvSpPr txBox="1"/>
          <p:nvPr/>
        </p:nvSpPr>
        <p:spPr>
          <a:xfrm>
            <a:off x="397528" y="132485"/>
            <a:ext cx="8630325" cy="523220"/>
          </a:xfrm>
          <a:prstGeom prst="rect">
            <a:avLst/>
          </a:prstGeom>
          <a:noFill/>
        </p:spPr>
        <p:txBody>
          <a:bodyPr wrap="square">
            <a:spAutoFit/>
          </a:bodyPr>
          <a:lstStyle/>
          <a:p>
            <a:r>
              <a:rPr lang="zh-CN" altLang="en-US" sz="2800" dirty="0"/>
              <a:t>The physiological age cannot be directly measured.</a:t>
            </a:r>
          </a:p>
        </p:txBody>
      </p:sp>
      <p:sp>
        <p:nvSpPr>
          <p:cNvPr id="5" name="文本框 4">
            <a:extLst>
              <a:ext uri="{FF2B5EF4-FFF2-40B4-BE49-F238E27FC236}">
                <a16:creationId xmlns:a16="http://schemas.microsoft.com/office/drawing/2014/main" id="{68CB2949-51D0-B47F-BC4D-2CCA1D96F7AE}"/>
              </a:ext>
            </a:extLst>
          </p:cNvPr>
          <p:cNvSpPr txBox="1"/>
          <p:nvPr/>
        </p:nvSpPr>
        <p:spPr>
          <a:xfrm>
            <a:off x="397528" y="877972"/>
            <a:ext cx="6096000" cy="523220"/>
          </a:xfrm>
          <a:prstGeom prst="rect">
            <a:avLst/>
          </a:prstGeom>
          <a:noFill/>
        </p:spPr>
        <p:txBody>
          <a:bodyPr wrap="square">
            <a:spAutoFit/>
          </a:bodyPr>
          <a:lstStyle/>
          <a:p>
            <a:r>
              <a:rPr lang="zh-CN" altLang="zh-CN" sz="2800" dirty="0"/>
              <a:t>We can search for biomarkers of aging! </a:t>
            </a:r>
            <a:endParaRPr lang="zh-CN" altLang="en-US" sz="2800" dirty="0"/>
          </a:p>
        </p:txBody>
      </p:sp>
      <p:pic>
        <p:nvPicPr>
          <p:cNvPr id="7" name="图片 6">
            <a:extLst>
              <a:ext uri="{FF2B5EF4-FFF2-40B4-BE49-F238E27FC236}">
                <a16:creationId xmlns:a16="http://schemas.microsoft.com/office/drawing/2014/main" id="{C304FB1D-4E2F-0BE6-6EF8-FAADE8984E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2918" y="1841499"/>
            <a:ext cx="1991323" cy="1907331"/>
          </a:xfrm>
          <a:prstGeom prst="rect">
            <a:avLst/>
          </a:prstGeom>
        </p:spPr>
      </p:pic>
      <p:pic>
        <p:nvPicPr>
          <p:cNvPr id="9" name="图片 8">
            <a:extLst>
              <a:ext uri="{FF2B5EF4-FFF2-40B4-BE49-F238E27FC236}">
                <a16:creationId xmlns:a16="http://schemas.microsoft.com/office/drawing/2014/main" id="{74003F65-2DCB-DF02-97C8-FBA3E5DC06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7241" y="1841498"/>
            <a:ext cx="1908894" cy="1907331"/>
          </a:xfrm>
          <a:prstGeom prst="rect">
            <a:avLst/>
          </a:prstGeom>
        </p:spPr>
      </p:pic>
      <p:pic>
        <p:nvPicPr>
          <p:cNvPr id="11" name="图片 10">
            <a:extLst>
              <a:ext uri="{FF2B5EF4-FFF2-40B4-BE49-F238E27FC236}">
                <a16:creationId xmlns:a16="http://schemas.microsoft.com/office/drawing/2014/main" id="{B6C5DF68-2A7A-4EAB-D341-AEDE37362F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2918" y="4254499"/>
            <a:ext cx="1991323" cy="1907331"/>
          </a:xfrm>
          <a:prstGeom prst="rect">
            <a:avLst/>
          </a:prstGeom>
        </p:spPr>
      </p:pic>
      <p:pic>
        <p:nvPicPr>
          <p:cNvPr id="13" name="图片 12">
            <a:extLst>
              <a:ext uri="{FF2B5EF4-FFF2-40B4-BE49-F238E27FC236}">
                <a16:creationId xmlns:a16="http://schemas.microsoft.com/office/drawing/2014/main" id="{64BD5C2D-9E00-0319-5749-52E6D51BF8E9}"/>
              </a:ext>
            </a:extLst>
          </p:cNvPr>
          <p:cNvPicPr>
            <a:picLocks noChangeAspect="1"/>
          </p:cNvPicPr>
          <p:nvPr/>
        </p:nvPicPr>
        <p:blipFill>
          <a:blip r:embed="rId4">
            <a:extLst>
              <a:ext uri="{28A0092B-C50C-407E-A947-70E740481C1C}">
                <a14:useLocalDpi xmlns:a14="http://schemas.microsoft.com/office/drawing/2010/main" val="0"/>
              </a:ext>
            </a:extLst>
          </a:blip>
          <a:srcRect r="1208"/>
          <a:stretch>
            <a:fillRect/>
          </a:stretch>
        </p:blipFill>
        <p:spPr>
          <a:xfrm>
            <a:off x="8887241" y="4254499"/>
            <a:ext cx="1905912" cy="1907331"/>
          </a:xfrm>
          <a:prstGeom prst="rect">
            <a:avLst/>
          </a:prstGeom>
        </p:spPr>
      </p:pic>
      <p:sp>
        <p:nvSpPr>
          <p:cNvPr id="15" name="文本框 14">
            <a:extLst>
              <a:ext uri="{FF2B5EF4-FFF2-40B4-BE49-F238E27FC236}">
                <a16:creationId xmlns:a16="http://schemas.microsoft.com/office/drawing/2014/main" id="{EC2B22E0-2773-AC90-4E69-7FE5B4FA0EC0}"/>
              </a:ext>
            </a:extLst>
          </p:cNvPr>
          <p:cNvSpPr txBox="1"/>
          <p:nvPr/>
        </p:nvSpPr>
        <p:spPr>
          <a:xfrm>
            <a:off x="179747" y="2448695"/>
            <a:ext cx="5279305" cy="830997"/>
          </a:xfrm>
          <a:prstGeom prst="rect">
            <a:avLst/>
          </a:prstGeom>
          <a:noFill/>
        </p:spPr>
        <p:txBody>
          <a:bodyPr wrap="square">
            <a:spAutoFit/>
          </a:bodyPr>
          <a:lstStyle/>
          <a:p>
            <a:r>
              <a:rPr lang="zh-CN" altLang="zh-CN" sz="2400" dirty="0"/>
              <a:t>An ideal aging biomarker should show </a:t>
            </a:r>
            <a:r>
              <a:rPr lang="zh-CN" altLang="zh-CN" sz="2400" b="1" dirty="0"/>
              <a:t>reproducible changes with age</a:t>
            </a:r>
            <a:endParaRPr lang="zh-CN" altLang="en-US" sz="2400" b="1" dirty="0"/>
          </a:p>
        </p:txBody>
      </p:sp>
      <p:sp>
        <p:nvSpPr>
          <p:cNvPr id="17" name="文本框 16">
            <a:extLst>
              <a:ext uri="{FF2B5EF4-FFF2-40B4-BE49-F238E27FC236}">
                <a16:creationId xmlns:a16="http://schemas.microsoft.com/office/drawing/2014/main" id="{C180DD66-4D9B-BBDE-D74B-01D6CE55AB16}"/>
              </a:ext>
            </a:extLst>
          </p:cNvPr>
          <p:cNvSpPr txBox="1"/>
          <p:nvPr/>
        </p:nvSpPr>
        <p:spPr>
          <a:xfrm>
            <a:off x="5679355" y="3748829"/>
            <a:ext cx="2203450" cy="400110"/>
          </a:xfrm>
          <a:prstGeom prst="rect">
            <a:avLst/>
          </a:prstGeom>
          <a:noFill/>
        </p:spPr>
        <p:txBody>
          <a:bodyPr wrap="square">
            <a:spAutoFit/>
          </a:bodyPr>
          <a:lstStyle/>
          <a:p>
            <a:r>
              <a:rPr lang="en-US" altLang="zh-CN" sz="2000" dirty="0"/>
              <a:t>24 years old years</a:t>
            </a:r>
            <a:endParaRPr lang="zh-CN" altLang="en-US" sz="2000" dirty="0"/>
          </a:p>
        </p:txBody>
      </p:sp>
      <p:sp>
        <p:nvSpPr>
          <p:cNvPr id="19" name="文本框 18">
            <a:extLst>
              <a:ext uri="{FF2B5EF4-FFF2-40B4-BE49-F238E27FC236}">
                <a16:creationId xmlns:a16="http://schemas.microsoft.com/office/drawing/2014/main" id="{22A306F9-9268-D226-F74E-795E7E56C2BE}"/>
              </a:ext>
            </a:extLst>
          </p:cNvPr>
          <p:cNvSpPr txBox="1"/>
          <p:nvPr/>
        </p:nvSpPr>
        <p:spPr>
          <a:xfrm>
            <a:off x="5716136" y="6161830"/>
            <a:ext cx="2203450" cy="400110"/>
          </a:xfrm>
          <a:prstGeom prst="rect">
            <a:avLst/>
          </a:prstGeom>
          <a:noFill/>
        </p:spPr>
        <p:txBody>
          <a:bodyPr wrap="square">
            <a:spAutoFit/>
          </a:bodyPr>
          <a:lstStyle/>
          <a:p>
            <a:r>
              <a:rPr lang="en-US" altLang="zh-CN" sz="2000" dirty="0"/>
              <a:t>24 years old years</a:t>
            </a:r>
            <a:endParaRPr lang="zh-CN" altLang="en-US" sz="2000" dirty="0"/>
          </a:p>
        </p:txBody>
      </p:sp>
      <p:sp>
        <p:nvSpPr>
          <p:cNvPr id="21" name="文本框 20">
            <a:extLst>
              <a:ext uri="{FF2B5EF4-FFF2-40B4-BE49-F238E27FC236}">
                <a16:creationId xmlns:a16="http://schemas.microsoft.com/office/drawing/2014/main" id="{C080D7AF-C5F2-1CDE-0B2A-B94530566056}"/>
              </a:ext>
            </a:extLst>
          </p:cNvPr>
          <p:cNvSpPr txBox="1"/>
          <p:nvPr/>
        </p:nvSpPr>
        <p:spPr>
          <a:xfrm>
            <a:off x="8814936" y="6161830"/>
            <a:ext cx="2203450" cy="400110"/>
          </a:xfrm>
          <a:prstGeom prst="rect">
            <a:avLst/>
          </a:prstGeom>
          <a:noFill/>
        </p:spPr>
        <p:txBody>
          <a:bodyPr wrap="square">
            <a:spAutoFit/>
          </a:bodyPr>
          <a:lstStyle/>
          <a:p>
            <a:r>
              <a:rPr lang="en-US" altLang="zh-CN" sz="2000" dirty="0"/>
              <a:t>24 years old years</a:t>
            </a:r>
            <a:endParaRPr lang="zh-CN" altLang="en-US" sz="2000" dirty="0"/>
          </a:p>
        </p:txBody>
      </p:sp>
      <p:sp>
        <p:nvSpPr>
          <p:cNvPr id="23" name="文本框 22">
            <a:extLst>
              <a:ext uri="{FF2B5EF4-FFF2-40B4-BE49-F238E27FC236}">
                <a16:creationId xmlns:a16="http://schemas.microsoft.com/office/drawing/2014/main" id="{9D01A6E7-B4AE-0B95-5C31-A74463563378}"/>
              </a:ext>
            </a:extLst>
          </p:cNvPr>
          <p:cNvSpPr txBox="1"/>
          <p:nvPr/>
        </p:nvSpPr>
        <p:spPr>
          <a:xfrm>
            <a:off x="8814936" y="3748829"/>
            <a:ext cx="2203450" cy="400110"/>
          </a:xfrm>
          <a:prstGeom prst="rect">
            <a:avLst/>
          </a:prstGeom>
          <a:noFill/>
        </p:spPr>
        <p:txBody>
          <a:bodyPr wrap="square">
            <a:spAutoFit/>
          </a:bodyPr>
          <a:lstStyle/>
          <a:p>
            <a:r>
              <a:rPr lang="en-US" altLang="zh-CN" sz="2000" dirty="0"/>
              <a:t>80 years old years</a:t>
            </a:r>
            <a:endParaRPr lang="zh-CN" altLang="en-US" sz="2000" dirty="0"/>
          </a:p>
        </p:txBody>
      </p:sp>
      <p:sp>
        <p:nvSpPr>
          <p:cNvPr id="25" name="文本框 24">
            <a:extLst>
              <a:ext uri="{FF2B5EF4-FFF2-40B4-BE49-F238E27FC236}">
                <a16:creationId xmlns:a16="http://schemas.microsoft.com/office/drawing/2014/main" id="{04704E00-DA26-CC43-45C5-3057A9C56122}"/>
              </a:ext>
            </a:extLst>
          </p:cNvPr>
          <p:cNvSpPr txBox="1"/>
          <p:nvPr/>
        </p:nvSpPr>
        <p:spPr>
          <a:xfrm>
            <a:off x="262296" y="4499835"/>
            <a:ext cx="5315277" cy="1569660"/>
          </a:xfrm>
          <a:prstGeom prst="rect">
            <a:avLst/>
          </a:prstGeom>
          <a:noFill/>
        </p:spPr>
        <p:txBody>
          <a:bodyPr wrap="square">
            <a:spAutoFit/>
          </a:bodyPr>
          <a:lstStyle/>
          <a:p>
            <a:r>
              <a:rPr lang="zh-CN" altLang="zh-CN" sz="2400" dirty="0"/>
              <a:t>It would also be better if it can reflect differences in </a:t>
            </a:r>
            <a:r>
              <a:rPr lang="zh-CN" altLang="zh-CN" sz="2400" b="1" dirty="0"/>
              <a:t>health status </a:t>
            </a:r>
            <a:r>
              <a:rPr lang="zh-CN" altLang="zh-CN" sz="2400" dirty="0"/>
              <a:t>and </a:t>
            </a:r>
            <a:r>
              <a:rPr lang="zh-CN" altLang="zh-CN" sz="2400" b="1" dirty="0"/>
              <a:t>mortality risk</a:t>
            </a:r>
            <a:r>
              <a:rPr lang="zh-CN" altLang="zh-CN" sz="2400" dirty="0"/>
              <a:t> among people of the same age.</a:t>
            </a:r>
            <a:endParaRPr lang="zh-CN" altLang="en-US" sz="2400" dirty="0"/>
          </a:p>
        </p:txBody>
      </p:sp>
      <p:sp>
        <p:nvSpPr>
          <p:cNvPr id="26" name="矩形 25">
            <a:extLst>
              <a:ext uri="{FF2B5EF4-FFF2-40B4-BE49-F238E27FC236}">
                <a16:creationId xmlns:a16="http://schemas.microsoft.com/office/drawing/2014/main" id="{149D239E-D707-E63A-F14F-02CD01266B26}"/>
              </a:ext>
            </a:extLst>
          </p:cNvPr>
          <p:cNvSpPr/>
          <p:nvPr/>
        </p:nvSpPr>
        <p:spPr>
          <a:xfrm>
            <a:off x="7882805" y="1841498"/>
            <a:ext cx="543645" cy="1907330"/>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a:extLst>
              <a:ext uri="{FF2B5EF4-FFF2-40B4-BE49-F238E27FC236}">
                <a16:creationId xmlns:a16="http://schemas.microsoft.com/office/drawing/2014/main" id="{3505E84E-A57B-A7B6-AFE7-1BC33C7F829E}"/>
              </a:ext>
            </a:extLst>
          </p:cNvPr>
          <p:cNvSpPr/>
          <p:nvPr/>
        </p:nvSpPr>
        <p:spPr>
          <a:xfrm>
            <a:off x="7882805" y="3279692"/>
            <a:ext cx="543645" cy="46913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81ADF980-996B-72A9-22C6-E2C79AA309D6}"/>
              </a:ext>
            </a:extLst>
          </p:cNvPr>
          <p:cNvSpPr/>
          <p:nvPr/>
        </p:nvSpPr>
        <p:spPr>
          <a:xfrm>
            <a:off x="7859768" y="4254499"/>
            <a:ext cx="543645" cy="1854550"/>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a:extLst>
              <a:ext uri="{FF2B5EF4-FFF2-40B4-BE49-F238E27FC236}">
                <a16:creationId xmlns:a16="http://schemas.microsoft.com/office/drawing/2014/main" id="{30AAE5F6-6DCA-804C-818A-97DC3E2DA67B}"/>
              </a:ext>
            </a:extLst>
          </p:cNvPr>
          <p:cNvSpPr/>
          <p:nvPr/>
        </p:nvSpPr>
        <p:spPr>
          <a:xfrm>
            <a:off x="7859768" y="5639913"/>
            <a:ext cx="543645" cy="46913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a:extLst>
              <a:ext uri="{FF2B5EF4-FFF2-40B4-BE49-F238E27FC236}">
                <a16:creationId xmlns:a16="http://schemas.microsoft.com/office/drawing/2014/main" id="{2A6019B7-5FC7-BF95-4B9B-7D7C7DD9E706}"/>
              </a:ext>
            </a:extLst>
          </p:cNvPr>
          <p:cNvSpPr/>
          <p:nvPr/>
        </p:nvSpPr>
        <p:spPr>
          <a:xfrm>
            <a:off x="10985103" y="1841498"/>
            <a:ext cx="543645" cy="1907330"/>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a:extLst>
              <a:ext uri="{FF2B5EF4-FFF2-40B4-BE49-F238E27FC236}">
                <a16:creationId xmlns:a16="http://schemas.microsoft.com/office/drawing/2014/main" id="{EDCE917B-617E-C99B-D8E4-974A4684BB2B}"/>
              </a:ext>
            </a:extLst>
          </p:cNvPr>
          <p:cNvSpPr/>
          <p:nvPr/>
        </p:nvSpPr>
        <p:spPr>
          <a:xfrm>
            <a:off x="10985103" y="2273300"/>
            <a:ext cx="543645" cy="14755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a:extLst>
              <a:ext uri="{FF2B5EF4-FFF2-40B4-BE49-F238E27FC236}">
                <a16:creationId xmlns:a16="http://schemas.microsoft.com/office/drawing/2014/main" id="{685CB9A9-8DC4-D7D4-2073-40E76E659FE4}"/>
              </a:ext>
            </a:extLst>
          </p:cNvPr>
          <p:cNvSpPr/>
          <p:nvPr/>
        </p:nvSpPr>
        <p:spPr>
          <a:xfrm>
            <a:off x="10985103" y="4254500"/>
            <a:ext cx="543645" cy="1907330"/>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a:extLst>
              <a:ext uri="{FF2B5EF4-FFF2-40B4-BE49-F238E27FC236}">
                <a16:creationId xmlns:a16="http://schemas.microsoft.com/office/drawing/2014/main" id="{4643EF81-90D2-3D88-A959-112F8AEA5548}"/>
              </a:ext>
            </a:extLst>
          </p:cNvPr>
          <p:cNvSpPr/>
          <p:nvPr/>
        </p:nvSpPr>
        <p:spPr>
          <a:xfrm>
            <a:off x="10985103" y="5639913"/>
            <a:ext cx="543645" cy="5219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矩形 41">
            <a:extLst>
              <a:ext uri="{FF2B5EF4-FFF2-40B4-BE49-F238E27FC236}">
                <a16:creationId xmlns:a16="http://schemas.microsoft.com/office/drawing/2014/main" id="{C04DDCE5-36E6-8D5D-9367-DFC13C94A1DD}"/>
              </a:ext>
            </a:extLst>
          </p:cNvPr>
          <p:cNvSpPr/>
          <p:nvPr/>
        </p:nvSpPr>
        <p:spPr>
          <a:xfrm>
            <a:off x="10985102" y="5134241"/>
            <a:ext cx="543645" cy="52191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文本框 43">
            <a:extLst>
              <a:ext uri="{FF2B5EF4-FFF2-40B4-BE49-F238E27FC236}">
                <a16:creationId xmlns:a16="http://schemas.microsoft.com/office/drawing/2014/main" id="{22961105-5CC0-B533-A492-F7057B41F910}"/>
              </a:ext>
            </a:extLst>
          </p:cNvPr>
          <p:cNvSpPr txBox="1"/>
          <p:nvPr/>
        </p:nvSpPr>
        <p:spPr>
          <a:xfrm>
            <a:off x="8865736" y="6467446"/>
            <a:ext cx="3048000" cy="400110"/>
          </a:xfrm>
          <a:prstGeom prst="rect">
            <a:avLst/>
          </a:prstGeom>
          <a:noFill/>
        </p:spPr>
        <p:txBody>
          <a:bodyPr wrap="square">
            <a:spAutoFit/>
          </a:bodyPr>
          <a:lstStyle/>
          <a:p>
            <a:r>
              <a:rPr lang="zh-CN" altLang="en-US" sz="2000" b="1" dirty="0"/>
              <a:t>Accelerated aging！</a:t>
            </a:r>
          </a:p>
        </p:txBody>
      </p:sp>
      <p:cxnSp>
        <p:nvCxnSpPr>
          <p:cNvPr id="46" name="直接箭头连接符 45">
            <a:extLst>
              <a:ext uri="{FF2B5EF4-FFF2-40B4-BE49-F238E27FC236}">
                <a16:creationId xmlns:a16="http://schemas.microsoft.com/office/drawing/2014/main" id="{CDD35FD7-F0D9-5093-6DB7-047A5B54A696}"/>
              </a:ext>
            </a:extLst>
          </p:cNvPr>
          <p:cNvCxnSpPr>
            <a:cxnSpLocks/>
            <a:endCxn id="42" idx="0"/>
          </p:cNvCxnSpPr>
          <p:nvPr/>
        </p:nvCxnSpPr>
        <p:spPr>
          <a:xfrm flipV="1">
            <a:off x="11210336" y="5134241"/>
            <a:ext cx="46589" cy="1507218"/>
          </a:xfrm>
          <a:prstGeom prst="straightConnector1">
            <a:avLst/>
          </a:prstGeom>
          <a:ln w="31750">
            <a:tailEnd type="triangle"/>
          </a:ln>
        </p:spPr>
        <p:style>
          <a:lnRef idx="2">
            <a:schemeClr val="accent1"/>
          </a:lnRef>
          <a:fillRef idx="0">
            <a:schemeClr val="accent1"/>
          </a:fillRef>
          <a:effectRef idx="1">
            <a:schemeClr val="accent1"/>
          </a:effectRef>
          <a:fontRef idx="minor">
            <a:schemeClr val="tx1"/>
          </a:fontRef>
        </p:style>
      </p:cxnSp>
      <p:sp>
        <p:nvSpPr>
          <p:cNvPr id="52" name="文本框 51">
            <a:extLst>
              <a:ext uri="{FF2B5EF4-FFF2-40B4-BE49-F238E27FC236}">
                <a16:creationId xmlns:a16="http://schemas.microsoft.com/office/drawing/2014/main" id="{6CA346F9-0171-6287-1EB7-CAA23AA0EF4D}"/>
              </a:ext>
            </a:extLst>
          </p:cNvPr>
          <p:cNvSpPr txBox="1"/>
          <p:nvPr/>
        </p:nvSpPr>
        <p:spPr>
          <a:xfrm>
            <a:off x="7357758" y="899766"/>
            <a:ext cx="3340190" cy="523220"/>
          </a:xfrm>
          <a:prstGeom prst="rect">
            <a:avLst/>
          </a:prstGeom>
          <a:noFill/>
        </p:spPr>
        <p:txBody>
          <a:bodyPr wrap="square">
            <a:spAutoFit/>
          </a:bodyPr>
          <a:lstStyle/>
          <a:p>
            <a:r>
              <a:rPr lang="en-US" altLang="zh-CN" sz="2800" b="1" dirty="0"/>
              <a:t>DNA methylation</a:t>
            </a:r>
            <a:endParaRPr lang="zh-CN" altLang="en-US" sz="2800" b="1" dirty="0"/>
          </a:p>
        </p:txBody>
      </p:sp>
    </p:spTree>
    <p:extLst>
      <p:ext uri="{BB962C8B-B14F-4D97-AF65-F5344CB8AC3E}">
        <p14:creationId xmlns:p14="http://schemas.microsoft.com/office/powerpoint/2010/main" val="235418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5" grpId="0"/>
      <p:bldP spid="29" grpId="0" animBg="1"/>
      <p:bldP spid="31" grpId="0" animBg="1"/>
      <p:bldP spid="37" grpId="0" animBg="1"/>
      <p:bldP spid="39" grpId="0" animBg="1"/>
      <p:bldP spid="42" grpId="0" animBg="1"/>
      <p:bldP spid="44" grpId="0"/>
      <p:bldP spid="5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2F6D7-1F4F-97DC-EFA2-9F8F8A6E87CC}"/>
            </a:ext>
          </a:extLst>
        </p:cNvPr>
        <p:cNvGrpSpPr/>
        <p:nvPr/>
      </p:nvGrpSpPr>
      <p:grpSpPr>
        <a:xfrm>
          <a:off x="0" y="0"/>
          <a:ext cx="0" cy="0"/>
          <a:chOff x="0" y="0"/>
          <a:chExt cx="0" cy="0"/>
        </a:xfrm>
      </p:grpSpPr>
      <p:sp>
        <p:nvSpPr>
          <p:cNvPr id="6" name="文本框 5">
            <a:extLst>
              <a:ext uri="{FF2B5EF4-FFF2-40B4-BE49-F238E27FC236}">
                <a16:creationId xmlns:a16="http://schemas.microsoft.com/office/drawing/2014/main" id="{C2837D2F-6634-1C99-BD24-15CD8B0F8864}"/>
              </a:ext>
            </a:extLst>
          </p:cNvPr>
          <p:cNvSpPr txBox="1"/>
          <p:nvPr/>
        </p:nvSpPr>
        <p:spPr>
          <a:xfrm>
            <a:off x="129958" y="182701"/>
            <a:ext cx="11782294" cy="954107"/>
          </a:xfrm>
          <a:prstGeom prst="rect">
            <a:avLst/>
          </a:prstGeom>
          <a:noFill/>
        </p:spPr>
        <p:txBody>
          <a:bodyPr wrap="square">
            <a:spAutoFit/>
          </a:bodyPr>
          <a:lstStyle/>
          <a:p>
            <a:r>
              <a:rPr lang="zh-CN" altLang="en-US" sz="2800" dirty="0">
                <a:latin typeface="Calibri" panose="020F0502020204030204" pitchFamily="34" charset="0"/>
                <a:cs typeface="Calibri" panose="020F0502020204030204" pitchFamily="34" charset="0"/>
              </a:rPr>
              <a:t>DNA methylation is a chemical modification that mainly occurs on cytosine, and it affects whether genes can be easily read.</a:t>
            </a:r>
          </a:p>
        </p:txBody>
      </p:sp>
      <p:grpSp>
        <p:nvGrpSpPr>
          <p:cNvPr id="78" name="组合 77">
            <a:extLst>
              <a:ext uri="{FF2B5EF4-FFF2-40B4-BE49-F238E27FC236}">
                <a16:creationId xmlns:a16="http://schemas.microsoft.com/office/drawing/2014/main" id="{DC2D87A9-D1A3-7D81-9DB0-91BB45ED310E}"/>
              </a:ext>
            </a:extLst>
          </p:cNvPr>
          <p:cNvGrpSpPr/>
          <p:nvPr/>
        </p:nvGrpSpPr>
        <p:grpSpPr>
          <a:xfrm>
            <a:off x="1963040" y="2221877"/>
            <a:ext cx="4375850" cy="3457643"/>
            <a:chOff x="1429640" y="2120277"/>
            <a:chExt cx="4375850" cy="3457643"/>
          </a:xfrm>
        </p:grpSpPr>
        <p:sp>
          <p:nvSpPr>
            <p:cNvPr id="4" name="五边形 3">
              <a:extLst>
                <a:ext uri="{FF2B5EF4-FFF2-40B4-BE49-F238E27FC236}">
                  <a16:creationId xmlns:a16="http://schemas.microsoft.com/office/drawing/2014/main" id="{25F3DF3D-B1CB-C7D3-E439-CDD2D186CA4E}"/>
                </a:ext>
              </a:extLst>
            </p:cNvPr>
            <p:cNvSpPr/>
            <p:nvPr/>
          </p:nvSpPr>
          <p:spPr>
            <a:xfrm>
              <a:off x="2761988" y="2699359"/>
              <a:ext cx="1014609" cy="911268"/>
            </a:xfrm>
            <a:prstGeom prst="pentagon">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C1323E5F-6DEB-D1B5-C102-B151B7F18153}"/>
                </a:ext>
              </a:extLst>
            </p:cNvPr>
            <p:cNvSpPr/>
            <p:nvPr/>
          </p:nvSpPr>
          <p:spPr>
            <a:xfrm>
              <a:off x="4204563" y="2682710"/>
              <a:ext cx="1457201" cy="472283"/>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C</a:t>
              </a:r>
              <a:endParaRPr lang="zh-CN" altLang="en-US" b="1" dirty="0"/>
            </a:p>
          </p:txBody>
        </p:sp>
        <p:sp>
          <p:nvSpPr>
            <p:cNvPr id="8" name="椭圆 7">
              <a:extLst>
                <a:ext uri="{FF2B5EF4-FFF2-40B4-BE49-F238E27FC236}">
                  <a16:creationId xmlns:a16="http://schemas.microsoft.com/office/drawing/2014/main" id="{5AA291DB-000E-790F-F545-515B7C67CA22}"/>
                </a:ext>
              </a:extLst>
            </p:cNvPr>
            <p:cNvSpPr/>
            <p:nvPr/>
          </p:nvSpPr>
          <p:spPr>
            <a:xfrm>
              <a:off x="1429641" y="2120277"/>
              <a:ext cx="839243" cy="538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a:t>
              </a:r>
              <a:endParaRPr lang="zh-CN" altLang="en-US" b="1" dirty="0"/>
            </a:p>
          </p:txBody>
        </p:sp>
        <p:cxnSp>
          <p:nvCxnSpPr>
            <p:cNvPr id="10" name="直接连接符 9">
              <a:extLst>
                <a:ext uri="{FF2B5EF4-FFF2-40B4-BE49-F238E27FC236}">
                  <a16:creationId xmlns:a16="http://schemas.microsoft.com/office/drawing/2014/main" id="{C032FA53-D109-0BFE-1FD8-A54B9A8E2A4D}"/>
                </a:ext>
              </a:extLst>
            </p:cNvPr>
            <p:cNvCxnSpPr>
              <a:cxnSpLocks/>
              <a:stCxn id="4" idx="5"/>
              <a:endCxn id="7" idx="1"/>
            </p:cNvCxnSpPr>
            <p:nvPr/>
          </p:nvCxnSpPr>
          <p:spPr>
            <a:xfrm flipV="1">
              <a:off x="3776596" y="2918852"/>
              <a:ext cx="427967" cy="12858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直接连接符 11">
              <a:extLst>
                <a:ext uri="{FF2B5EF4-FFF2-40B4-BE49-F238E27FC236}">
                  <a16:creationId xmlns:a16="http://schemas.microsoft.com/office/drawing/2014/main" id="{89791468-3C2C-C09F-C125-57A4B34C2A08}"/>
                </a:ext>
              </a:extLst>
            </p:cNvPr>
            <p:cNvCxnSpPr>
              <a:cxnSpLocks/>
              <a:stCxn id="4" idx="1"/>
            </p:cNvCxnSpPr>
            <p:nvPr/>
          </p:nvCxnSpPr>
          <p:spPr>
            <a:xfrm flipH="1" flipV="1">
              <a:off x="2334021" y="3010399"/>
              <a:ext cx="427968" cy="37033"/>
            </a:xfrm>
            <a:prstGeom prst="line">
              <a:avLst/>
            </a:prstGeom>
          </p:spPr>
          <p:style>
            <a:lnRef idx="2">
              <a:schemeClr val="accent1"/>
            </a:lnRef>
            <a:fillRef idx="0">
              <a:schemeClr val="accent1"/>
            </a:fillRef>
            <a:effectRef idx="1">
              <a:schemeClr val="accent1"/>
            </a:effectRef>
            <a:fontRef idx="minor">
              <a:schemeClr val="tx1"/>
            </a:fontRef>
          </p:style>
        </p:cxnSp>
        <p:sp>
          <p:nvSpPr>
            <p:cNvPr id="17" name="文本框 16">
              <a:extLst>
                <a:ext uri="{FF2B5EF4-FFF2-40B4-BE49-F238E27FC236}">
                  <a16:creationId xmlns:a16="http://schemas.microsoft.com/office/drawing/2014/main" id="{96D48B06-0C4B-0403-CB2B-F69D4315F9F7}"/>
                </a:ext>
              </a:extLst>
            </p:cNvPr>
            <p:cNvSpPr txBox="1"/>
            <p:nvPr/>
          </p:nvSpPr>
          <p:spPr>
            <a:xfrm>
              <a:off x="3098132" y="2389587"/>
              <a:ext cx="388307" cy="369332"/>
            </a:xfrm>
            <a:prstGeom prst="rect">
              <a:avLst/>
            </a:prstGeom>
            <a:noFill/>
          </p:spPr>
          <p:txBody>
            <a:bodyPr wrap="square" rtlCol="0">
              <a:spAutoFit/>
            </a:bodyPr>
            <a:lstStyle/>
            <a:p>
              <a:r>
                <a:rPr lang="en-US" altLang="zh-CN" dirty="0"/>
                <a:t>O</a:t>
              </a:r>
              <a:endParaRPr lang="zh-CN" altLang="en-US" dirty="0"/>
            </a:p>
          </p:txBody>
        </p:sp>
        <p:sp>
          <p:nvSpPr>
            <p:cNvPr id="19" name="文本框 18">
              <a:extLst>
                <a:ext uri="{FF2B5EF4-FFF2-40B4-BE49-F238E27FC236}">
                  <a16:creationId xmlns:a16="http://schemas.microsoft.com/office/drawing/2014/main" id="{07D78D5B-5746-E049-3416-0956D6B94BA3}"/>
                </a:ext>
              </a:extLst>
            </p:cNvPr>
            <p:cNvSpPr txBox="1"/>
            <p:nvPr/>
          </p:nvSpPr>
          <p:spPr>
            <a:xfrm>
              <a:off x="2085153" y="2734185"/>
              <a:ext cx="388307" cy="369332"/>
            </a:xfrm>
            <a:prstGeom prst="rect">
              <a:avLst/>
            </a:prstGeom>
            <a:noFill/>
          </p:spPr>
          <p:txBody>
            <a:bodyPr wrap="square" rtlCol="0">
              <a:spAutoFit/>
            </a:bodyPr>
            <a:lstStyle/>
            <a:p>
              <a:r>
                <a:rPr lang="en-US" altLang="zh-CN" b="1" dirty="0"/>
                <a:t>C</a:t>
              </a:r>
              <a:endParaRPr lang="zh-CN" altLang="en-US" b="1" dirty="0"/>
            </a:p>
          </p:txBody>
        </p:sp>
        <p:cxnSp>
          <p:nvCxnSpPr>
            <p:cNvPr id="21" name="直接连接符 20">
              <a:extLst>
                <a:ext uri="{FF2B5EF4-FFF2-40B4-BE49-F238E27FC236}">
                  <a16:creationId xmlns:a16="http://schemas.microsoft.com/office/drawing/2014/main" id="{4F36E601-51C2-00C5-BAE7-17E8FD5AE5B2}"/>
                </a:ext>
              </a:extLst>
            </p:cNvPr>
            <p:cNvCxnSpPr>
              <a:cxnSpLocks/>
              <a:stCxn id="19" idx="1"/>
              <a:endCxn id="8" idx="4"/>
            </p:cNvCxnSpPr>
            <p:nvPr/>
          </p:nvCxnSpPr>
          <p:spPr>
            <a:xfrm flipH="1" flipV="1">
              <a:off x="1849263" y="2658897"/>
              <a:ext cx="235890" cy="259954"/>
            </a:xfrm>
            <a:prstGeom prst="line">
              <a:avLst/>
            </a:prstGeom>
          </p:spPr>
          <p:style>
            <a:lnRef idx="2">
              <a:schemeClr val="accent1"/>
            </a:lnRef>
            <a:fillRef idx="0">
              <a:schemeClr val="accent1"/>
            </a:fillRef>
            <a:effectRef idx="1">
              <a:schemeClr val="accent1"/>
            </a:effectRef>
            <a:fontRef idx="minor">
              <a:schemeClr val="tx1"/>
            </a:fontRef>
          </p:style>
        </p:cxnSp>
        <p:sp>
          <p:nvSpPr>
            <p:cNvPr id="26" name="五边形 25">
              <a:extLst>
                <a:ext uri="{FF2B5EF4-FFF2-40B4-BE49-F238E27FC236}">
                  <a16:creationId xmlns:a16="http://schemas.microsoft.com/office/drawing/2014/main" id="{36F238E7-51A4-E738-FD62-3094D12958EF}"/>
                </a:ext>
              </a:extLst>
            </p:cNvPr>
            <p:cNvSpPr/>
            <p:nvPr/>
          </p:nvSpPr>
          <p:spPr>
            <a:xfrm>
              <a:off x="2761987" y="4521474"/>
              <a:ext cx="1014609" cy="911268"/>
            </a:xfrm>
            <a:prstGeom prst="pentagon">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a:extLst>
                <a:ext uri="{FF2B5EF4-FFF2-40B4-BE49-F238E27FC236}">
                  <a16:creationId xmlns:a16="http://schemas.microsoft.com/office/drawing/2014/main" id="{CC34E7F2-3583-124D-A6C8-B547C5C6065B}"/>
                </a:ext>
              </a:extLst>
            </p:cNvPr>
            <p:cNvSpPr/>
            <p:nvPr/>
          </p:nvSpPr>
          <p:spPr>
            <a:xfrm>
              <a:off x="4204562" y="4504825"/>
              <a:ext cx="1457201" cy="472283"/>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G</a:t>
              </a:r>
              <a:endParaRPr lang="zh-CN" altLang="en-US" b="1" dirty="0"/>
            </a:p>
          </p:txBody>
        </p:sp>
        <p:sp>
          <p:nvSpPr>
            <p:cNvPr id="28" name="椭圆 27">
              <a:extLst>
                <a:ext uri="{FF2B5EF4-FFF2-40B4-BE49-F238E27FC236}">
                  <a16:creationId xmlns:a16="http://schemas.microsoft.com/office/drawing/2014/main" id="{913A6AE2-0D87-9D09-00DB-874795F794FA}"/>
                </a:ext>
              </a:extLst>
            </p:cNvPr>
            <p:cNvSpPr/>
            <p:nvPr/>
          </p:nvSpPr>
          <p:spPr>
            <a:xfrm>
              <a:off x="1429640" y="3942392"/>
              <a:ext cx="839243" cy="538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a:t>
              </a:r>
              <a:endParaRPr lang="zh-CN" altLang="en-US" b="1" dirty="0"/>
            </a:p>
          </p:txBody>
        </p:sp>
        <p:cxnSp>
          <p:nvCxnSpPr>
            <p:cNvPr id="29" name="直接连接符 28">
              <a:extLst>
                <a:ext uri="{FF2B5EF4-FFF2-40B4-BE49-F238E27FC236}">
                  <a16:creationId xmlns:a16="http://schemas.microsoft.com/office/drawing/2014/main" id="{EF2AC5EE-5BDC-F7E7-801C-8B66DBF4BAAF}"/>
                </a:ext>
              </a:extLst>
            </p:cNvPr>
            <p:cNvCxnSpPr>
              <a:cxnSpLocks/>
              <a:stCxn id="26" idx="5"/>
              <a:endCxn id="27" idx="1"/>
            </p:cNvCxnSpPr>
            <p:nvPr/>
          </p:nvCxnSpPr>
          <p:spPr>
            <a:xfrm flipV="1">
              <a:off x="3776595" y="4740967"/>
              <a:ext cx="427967" cy="128580"/>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直接连接符 29">
              <a:extLst>
                <a:ext uri="{FF2B5EF4-FFF2-40B4-BE49-F238E27FC236}">
                  <a16:creationId xmlns:a16="http://schemas.microsoft.com/office/drawing/2014/main" id="{8E6A9DF7-B353-796F-4F8E-72B94F7408AA}"/>
                </a:ext>
              </a:extLst>
            </p:cNvPr>
            <p:cNvCxnSpPr>
              <a:cxnSpLocks/>
              <a:stCxn id="26" idx="1"/>
            </p:cNvCxnSpPr>
            <p:nvPr/>
          </p:nvCxnSpPr>
          <p:spPr>
            <a:xfrm flipH="1" flipV="1">
              <a:off x="2334020" y="4832514"/>
              <a:ext cx="427968" cy="37033"/>
            </a:xfrm>
            <a:prstGeom prst="line">
              <a:avLst/>
            </a:prstGeom>
          </p:spPr>
          <p:style>
            <a:lnRef idx="2">
              <a:schemeClr val="accent1"/>
            </a:lnRef>
            <a:fillRef idx="0">
              <a:schemeClr val="accent1"/>
            </a:fillRef>
            <a:effectRef idx="1">
              <a:schemeClr val="accent1"/>
            </a:effectRef>
            <a:fontRef idx="minor">
              <a:schemeClr val="tx1"/>
            </a:fontRef>
          </p:style>
        </p:cxnSp>
        <p:sp>
          <p:nvSpPr>
            <p:cNvPr id="31" name="文本框 30">
              <a:extLst>
                <a:ext uri="{FF2B5EF4-FFF2-40B4-BE49-F238E27FC236}">
                  <a16:creationId xmlns:a16="http://schemas.microsoft.com/office/drawing/2014/main" id="{8E370F06-178D-28B3-24A9-14216F8A1CA5}"/>
                </a:ext>
              </a:extLst>
            </p:cNvPr>
            <p:cNvSpPr txBox="1"/>
            <p:nvPr/>
          </p:nvSpPr>
          <p:spPr>
            <a:xfrm>
              <a:off x="3098131" y="4211702"/>
              <a:ext cx="388307" cy="369332"/>
            </a:xfrm>
            <a:prstGeom prst="rect">
              <a:avLst/>
            </a:prstGeom>
            <a:noFill/>
          </p:spPr>
          <p:txBody>
            <a:bodyPr wrap="square" rtlCol="0">
              <a:spAutoFit/>
            </a:bodyPr>
            <a:lstStyle/>
            <a:p>
              <a:r>
                <a:rPr lang="en-US" altLang="zh-CN" dirty="0"/>
                <a:t>O</a:t>
              </a:r>
              <a:endParaRPr lang="zh-CN" altLang="en-US" dirty="0"/>
            </a:p>
          </p:txBody>
        </p:sp>
        <p:sp>
          <p:nvSpPr>
            <p:cNvPr id="32" name="文本框 31">
              <a:extLst>
                <a:ext uri="{FF2B5EF4-FFF2-40B4-BE49-F238E27FC236}">
                  <a16:creationId xmlns:a16="http://schemas.microsoft.com/office/drawing/2014/main" id="{B7B5BEFF-C553-9CA4-D437-18D5EF7866B5}"/>
                </a:ext>
              </a:extLst>
            </p:cNvPr>
            <p:cNvSpPr txBox="1"/>
            <p:nvPr/>
          </p:nvSpPr>
          <p:spPr>
            <a:xfrm>
              <a:off x="2085152" y="4556300"/>
              <a:ext cx="388307" cy="369332"/>
            </a:xfrm>
            <a:prstGeom prst="rect">
              <a:avLst/>
            </a:prstGeom>
            <a:noFill/>
          </p:spPr>
          <p:txBody>
            <a:bodyPr wrap="square" rtlCol="0">
              <a:spAutoFit/>
            </a:bodyPr>
            <a:lstStyle/>
            <a:p>
              <a:r>
                <a:rPr lang="en-US" altLang="zh-CN" dirty="0"/>
                <a:t>C</a:t>
              </a:r>
              <a:endParaRPr lang="zh-CN" altLang="en-US" dirty="0"/>
            </a:p>
          </p:txBody>
        </p:sp>
        <p:cxnSp>
          <p:nvCxnSpPr>
            <p:cNvPr id="33" name="直接连接符 32">
              <a:extLst>
                <a:ext uri="{FF2B5EF4-FFF2-40B4-BE49-F238E27FC236}">
                  <a16:creationId xmlns:a16="http://schemas.microsoft.com/office/drawing/2014/main" id="{F5F3363D-D619-EF0A-A2A4-65E57FB68066}"/>
                </a:ext>
              </a:extLst>
            </p:cNvPr>
            <p:cNvCxnSpPr>
              <a:cxnSpLocks/>
              <a:stCxn id="32" idx="1"/>
              <a:endCxn id="28" idx="4"/>
            </p:cNvCxnSpPr>
            <p:nvPr/>
          </p:nvCxnSpPr>
          <p:spPr>
            <a:xfrm flipH="1" flipV="1">
              <a:off x="1849262" y="4481012"/>
              <a:ext cx="235890" cy="259954"/>
            </a:xfrm>
            <a:prstGeom prst="line">
              <a:avLst/>
            </a:prstGeom>
          </p:spPr>
          <p:style>
            <a:lnRef idx="2">
              <a:schemeClr val="accent1"/>
            </a:lnRef>
            <a:fillRef idx="0">
              <a:schemeClr val="accent1"/>
            </a:fillRef>
            <a:effectRef idx="1">
              <a:schemeClr val="accent1"/>
            </a:effectRef>
            <a:fontRef idx="minor">
              <a:schemeClr val="tx1"/>
            </a:fontRef>
          </p:style>
        </p:cxnSp>
        <p:sp>
          <p:nvSpPr>
            <p:cNvPr id="35" name="文本框 34">
              <a:extLst>
                <a:ext uri="{FF2B5EF4-FFF2-40B4-BE49-F238E27FC236}">
                  <a16:creationId xmlns:a16="http://schemas.microsoft.com/office/drawing/2014/main" id="{94630904-7B6E-F893-1B27-D0FAEAD21202}"/>
                </a:ext>
              </a:extLst>
            </p:cNvPr>
            <p:cNvSpPr txBox="1"/>
            <p:nvPr/>
          </p:nvSpPr>
          <p:spPr>
            <a:xfrm>
              <a:off x="4019485" y="4988148"/>
              <a:ext cx="1786005" cy="369332"/>
            </a:xfrm>
            <a:prstGeom prst="rect">
              <a:avLst/>
            </a:prstGeom>
            <a:noFill/>
          </p:spPr>
          <p:txBody>
            <a:bodyPr wrap="square">
              <a:spAutoFit/>
            </a:bodyPr>
            <a:lstStyle/>
            <a:p>
              <a:pPr algn="ctr"/>
              <a:r>
                <a:rPr lang="en-US" altLang="zh-CN" sz="1800" b="1" dirty="0">
                  <a:latin typeface="Calibri" panose="020F0502020204030204" pitchFamily="34" charset="0"/>
                  <a:ea typeface="Calibri" panose="020F0502020204030204" pitchFamily="34" charset="0"/>
                  <a:cs typeface="Calibri" panose="020F0502020204030204" pitchFamily="34" charset="0"/>
                </a:rPr>
                <a:t>Basic Group</a:t>
              </a:r>
              <a:endParaRPr lang="zh-CN" altLang="en-US" sz="1800" b="1" dirty="0">
                <a:latin typeface="Calibri" panose="020F0502020204030204" pitchFamily="34" charset="0"/>
                <a:cs typeface="Calibri" panose="020F0502020204030204" pitchFamily="34" charset="0"/>
              </a:endParaRPr>
            </a:p>
          </p:txBody>
        </p:sp>
        <p:sp>
          <p:nvSpPr>
            <p:cNvPr id="36" name="文本框 35">
              <a:extLst>
                <a:ext uri="{FF2B5EF4-FFF2-40B4-BE49-F238E27FC236}">
                  <a16:creationId xmlns:a16="http://schemas.microsoft.com/office/drawing/2014/main" id="{C5472711-A4B2-DF82-ED51-97D033E83446}"/>
                </a:ext>
              </a:extLst>
            </p:cNvPr>
            <p:cNvSpPr txBox="1"/>
            <p:nvPr/>
          </p:nvSpPr>
          <p:spPr>
            <a:xfrm>
              <a:off x="3724158" y="4836972"/>
              <a:ext cx="266420" cy="276999"/>
            </a:xfrm>
            <a:prstGeom prst="rect">
              <a:avLst/>
            </a:prstGeom>
            <a:noFill/>
          </p:spPr>
          <p:txBody>
            <a:bodyPr wrap="none" rtlCol="0">
              <a:spAutoFit/>
            </a:bodyPr>
            <a:lstStyle/>
            <a:p>
              <a:r>
                <a:rPr lang="en-US" altLang="zh-CN" sz="1200" dirty="0"/>
                <a:t>1</a:t>
              </a:r>
              <a:endParaRPr lang="zh-CN" altLang="en-US" sz="1200" dirty="0"/>
            </a:p>
          </p:txBody>
        </p:sp>
        <p:sp>
          <p:nvSpPr>
            <p:cNvPr id="38" name="文本框 37">
              <a:extLst>
                <a:ext uri="{FF2B5EF4-FFF2-40B4-BE49-F238E27FC236}">
                  <a16:creationId xmlns:a16="http://schemas.microsoft.com/office/drawing/2014/main" id="{278C9932-014C-0AE4-1149-E389DB81A89E}"/>
                </a:ext>
              </a:extLst>
            </p:cNvPr>
            <p:cNvSpPr txBox="1"/>
            <p:nvPr/>
          </p:nvSpPr>
          <p:spPr>
            <a:xfrm>
              <a:off x="3580260" y="5300921"/>
              <a:ext cx="266420" cy="276999"/>
            </a:xfrm>
            <a:prstGeom prst="rect">
              <a:avLst/>
            </a:prstGeom>
            <a:noFill/>
          </p:spPr>
          <p:txBody>
            <a:bodyPr wrap="none" rtlCol="0">
              <a:spAutoFit/>
            </a:bodyPr>
            <a:lstStyle/>
            <a:p>
              <a:r>
                <a:rPr lang="en-US" altLang="zh-CN" sz="1200" dirty="0"/>
                <a:t>2</a:t>
              </a:r>
              <a:endParaRPr lang="zh-CN" altLang="en-US" sz="1200" dirty="0"/>
            </a:p>
          </p:txBody>
        </p:sp>
        <p:sp>
          <p:nvSpPr>
            <p:cNvPr id="40" name="文本框 39">
              <a:extLst>
                <a:ext uri="{FF2B5EF4-FFF2-40B4-BE49-F238E27FC236}">
                  <a16:creationId xmlns:a16="http://schemas.microsoft.com/office/drawing/2014/main" id="{FE819EFE-6C1C-7496-55BB-2BB5CE29F7B3}"/>
                </a:ext>
              </a:extLst>
            </p:cNvPr>
            <p:cNvSpPr txBox="1"/>
            <p:nvPr/>
          </p:nvSpPr>
          <p:spPr>
            <a:xfrm>
              <a:off x="2733248" y="5300921"/>
              <a:ext cx="266420" cy="276999"/>
            </a:xfrm>
            <a:prstGeom prst="rect">
              <a:avLst/>
            </a:prstGeom>
            <a:noFill/>
          </p:spPr>
          <p:txBody>
            <a:bodyPr wrap="none" rtlCol="0">
              <a:spAutoFit/>
            </a:bodyPr>
            <a:lstStyle/>
            <a:p>
              <a:r>
                <a:rPr lang="en-US" altLang="zh-CN" sz="1200" dirty="0"/>
                <a:t>3</a:t>
              </a:r>
              <a:endParaRPr lang="zh-CN" altLang="en-US" sz="1200" dirty="0"/>
            </a:p>
          </p:txBody>
        </p:sp>
        <p:sp>
          <p:nvSpPr>
            <p:cNvPr id="42" name="文本框 41">
              <a:extLst>
                <a:ext uri="{FF2B5EF4-FFF2-40B4-BE49-F238E27FC236}">
                  <a16:creationId xmlns:a16="http://schemas.microsoft.com/office/drawing/2014/main" id="{EC167C45-8AF9-B92A-AC7E-EC7D8B11BFC5}"/>
                </a:ext>
              </a:extLst>
            </p:cNvPr>
            <p:cNvSpPr txBox="1"/>
            <p:nvPr/>
          </p:nvSpPr>
          <p:spPr>
            <a:xfrm>
              <a:off x="2536912" y="4858171"/>
              <a:ext cx="266420" cy="276999"/>
            </a:xfrm>
            <a:prstGeom prst="rect">
              <a:avLst/>
            </a:prstGeom>
            <a:noFill/>
          </p:spPr>
          <p:txBody>
            <a:bodyPr wrap="none" rtlCol="0">
              <a:spAutoFit/>
            </a:bodyPr>
            <a:lstStyle/>
            <a:p>
              <a:r>
                <a:rPr lang="en-US" altLang="zh-CN" sz="1200" dirty="0"/>
                <a:t>4</a:t>
              </a:r>
              <a:endParaRPr lang="zh-CN" altLang="en-US" sz="1200" dirty="0"/>
            </a:p>
          </p:txBody>
        </p:sp>
        <p:sp>
          <p:nvSpPr>
            <p:cNvPr id="44" name="文本框 43">
              <a:extLst>
                <a:ext uri="{FF2B5EF4-FFF2-40B4-BE49-F238E27FC236}">
                  <a16:creationId xmlns:a16="http://schemas.microsoft.com/office/drawing/2014/main" id="{186D3AD9-0463-CF76-AB31-CAD798027606}"/>
                </a:ext>
              </a:extLst>
            </p:cNvPr>
            <p:cNvSpPr txBox="1"/>
            <p:nvPr/>
          </p:nvSpPr>
          <p:spPr>
            <a:xfrm>
              <a:off x="2089801" y="4825835"/>
              <a:ext cx="269626" cy="276999"/>
            </a:xfrm>
            <a:prstGeom prst="rect">
              <a:avLst/>
            </a:prstGeom>
            <a:noFill/>
          </p:spPr>
          <p:txBody>
            <a:bodyPr wrap="none" rtlCol="0">
              <a:spAutoFit/>
            </a:bodyPr>
            <a:lstStyle/>
            <a:p>
              <a:r>
                <a:rPr lang="en-US" altLang="zh-CN" sz="1200" b="1" dirty="0"/>
                <a:t>5</a:t>
              </a:r>
              <a:endParaRPr lang="zh-CN" altLang="en-US" sz="1200" b="1" dirty="0"/>
            </a:p>
          </p:txBody>
        </p:sp>
        <p:cxnSp>
          <p:nvCxnSpPr>
            <p:cNvPr id="45" name="直接连接符 44">
              <a:extLst>
                <a:ext uri="{FF2B5EF4-FFF2-40B4-BE49-F238E27FC236}">
                  <a16:creationId xmlns:a16="http://schemas.microsoft.com/office/drawing/2014/main" id="{3EE5EA1E-3660-D373-7E55-499F8DDD3C77}"/>
                </a:ext>
              </a:extLst>
            </p:cNvPr>
            <p:cNvCxnSpPr>
              <a:cxnSpLocks/>
              <a:stCxn id="4" idx="2"/>
              <a:endCxn id="28" idx="0"/>
            </p:cNvCxnSpPr>
            <p:nvPr/>
          </p:nvCxnSpPr>
          <p:spPr>
            <a:xfrm flipH="1">
              <a:off x="1849262" y="3610625"/>
              <a:ext cx="1106500" cy="331767"/>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79" name="组合 78">
            <a:extLst>
              <a:ext uri="{FF2B5EF4-FFF2-40B4-BE49-F238E27FC236}">
                <a16:creationId xmlns:a16="http://schemas.microsoft.com/office/drawing/2014/main" id="{4C41C31E-57B2-31F7-C6B9-808937C8C880}"/>
              </a:ext>
            </a:extLst>
          </p:cNvPr>
          <p:cNvGrpSpPr/>
          <p:nvPr/>
        </p:nvGrpSpPr>
        <p:grpSpPr>
          <a:xfrm rot="10800000">
            <a:off x="6760909" y="2315903"/>
            <a:ext cx="4232124" cy="3312465"/>
            <a:chOff x="1429640" y="2120277"/>
            <a:chExt cx="4232124" cy="3312465"/>
          </a:xfrm>
        </p:grpSpPr>
        <p:sp>
          <p:nvSpPr>
            <p:cNvPr id="80" name="五边形 79">
              <a:extLst>
                <a:ext uri="{FF2B5EF4-FFF2-40B4-BE49-F238E27FC236}">
                  <a16:creationId xmlns:a16="http://schemas.microsoft.com/office/drawing/2014/main" id="{C9CA0EAB-7726-538C-088A-15AEAE6EFAC0}"/>
                </a:ext>
              </a:extLst>
            </p:cNvPr>
            <p:cNvSpPr/>
            <p:nvPr/>
          </p:nvSpPr>
          <p:spPr>
            <a:xfrm>
              <a:off x="2761988" y="2699359"/>
              <a:ext cx="1014609" cy="911268"/>
            </a:xfrm>
            <a:prstGeom prst="pentagon">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矩形 80">
              <a:extLst>
                <a:ext uri="{FF2B5EF4-FFF2-40B4-BE49-F238E27FC236}">
                  <a16:creationId xmlns:a16="http://schemas.microsoft.com/office/drawing/2014/main" id="{40515391-AFB0-82B7-9141-D7AD38C7FC90}"/>
                </a:ext>
              </a:extLst>
            </p:cNvPr>
            <p:cNvSpPr/>
            <p:nvPr/>
          </p:nvSpPr>
          <p:spPr>
            <a:xfrm rot="10800000">
              <a:off x="4204563" y="2682710"/>
              <a:ext cx="1457201" cy="472283"/>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C</a:t>
              </a:r>
              <a:endParaRPr lang="zh-CN" altLang="en-US" b="1" dirty="0"/>
            </a:p>
          </p:txBody>
        </p:sp>
        <p:sp>
          <p:nvSpPr>
            <p:cNvPr id="82" name="椭圆 81">
              <a:extLst>
                <a:ext uri="{FF2B5EF4-FFF2-40B4-BE49-F238E27FC236}">
                  <a16:creationId xmlns:a16="http://schemas.microsoft.com/office/drawing/2014/main" id="{93C5B531-C2E5-9043-F4E4-B5829802D344}"/>
                </a:ext>
              </a:extLst>
            </p:cNvPr>
            <p:cNvSpPr/>
            <p:nvPr/>
          </p:nvSpPr>
          <p:spPr>
            <a:xfrm>
              <a:off x="1429641" y="2120277"/>
              <a:ext cx="839243" cy="538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a:t>
              </a:r>
              <a:endParaRPr lang="zh-CN" altLang="en-US" b="1" dirty="0"/>
            </a:p>
          </p:txBody>
        </p:sp>
        <p:cxnSp>
          <p:nvCxnSpPr>
            <p:cNvPr id="83" name="直接连接符 82">
              <a:extLst>
                <a:ext uri="{FF2B5EF4-FFF2-40B4-BE49-F238E27FC236}">
                  <a16:creationId xmlns:a16="http://schemas.microsoft.com/office/drawing/2014/main" id="{DE7209E0-0186-3EB6-9FBB-E06C94FBF38B}"/>
                </a:ext>
              </a:extLst>
            </p:cNvPr>
            <p:cNvCxnSpPr>
              <a:cxnSpLocks/>
              <a:stCxn id="80" idx="5"/>
              <a:endCxn id="81" idx="3"/>
            </p:cNvCxnSpPr>
            <p:nvPr/>
          </p:nvCxnSpPr>
          <p:spPr>
            <a:xfrm rot="10800000" flipH="1">
              <a:off x="3776596" y="2918851"/>
              <a:ext cx="427967" cy="128581"/>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直接连接符 83">
              <a:extLst>
                <a:ext uri="{FF2B5EF4-FFF2-40B4-BE49-F238E27FC236}">
                  <a16:creationId xmlns:a16="http://schemas.microsoft.com/office/drawing/2014/main" id="{4C276DB6-6532-BA41-3746-896E9E51E1D0}"/>
                </a:ext>
              </a:extLst>
            </p:cNvPr>
            <p:cNvCxnSpPr>
              <a:cxnSpLocks/>
              <a:stCxn id="80" idx="1"/>
            </p:cNvCxnSpPr>
            <p:nvPr/>
          </p:nvCxnSpPr>
          <p:spPr>
            <a:xfrm flipH="1" flipV="1">
              <a:off x="2334021" y="3010399"/>
              <a:ext cx="427968" cy="37033"/>
            </a:xfrm>
            <a:prstGeom prst="line">
              <a:avLst/>
            </a:prstGeom>
          </p:spPr>
          <p:style>
            <a:lnRef idx="2">
              <a:schemeClr val="accent1"/>
            </a:lnRef>
            <a:fillRef idx="0">
              <a:schemeClr val="accent1"/>
            </a:fillRef>
            <a:effectRef idx="1">
              <a:schemeClr val="accent1"/>
            </a:effectRef>
            <a:fontRef idx="minor">
              <a:schemeClr val="tx1"/>
            </a:fontRef>
          </p:style>
        </p:cxnSp>
        <p:sp>
          <p:nvSpPr>
            <p:cNvPr id="85" name="文本框 84">
              <a:extLst>
                <a:ext uri="{FF2B5EF4-FFF2-40B4-BE49-F238E27FC236}">
                  <a16:creationId xmlns:a16="http://schemas.microsoft.com/office/drawing/2014/main" id="{07799302-99FF-9C7F-AF3F-4A386DA35F75}"/>
                </a:ext>
              </a:extLst>
            </p:cNvPr>
            <p:cNvSpPr txBox="1"/>
            <p:nvPr/>
          </p:nvSpPr>
          <p:spPr>
            <a:xfrm>
              <a:off x="3098132" y="2389587"/>
              <a:ext cx="388307" cy="369332"/>
            </a:xfrm>
            <a:prstGeom prst="rect">
              <a:avLst/>
            </a:prstGeom>
            <a:noFill/>
          </p:spPr>
          <p:txBody>
            <a:bodyPr wrap="square" rtlCol="0">
              <a:spAutoFit/>
            </a:bodyPr>
            <a:lstStyle/>
            <a:p>
              <a:r>
                <a:rPr lang="en-US" altLang="zh-CN" dirty="0"/>
                <a:t>O</a:t>
              </a:r>
              <a:endParaRPr lang="zh-CN" altLang="en-US" dirty="0"/>
            </a:p>
          </p:txBody>
        </p:sp>
        <p:sp>
          <p:nvSpPr>
            <p:cNvPr id="86" name="文本框 85">
              <a:extLst>
                <a:ext uri="{FF2B5EF4-FFF2-40B4-BE49-F238E27FC236}">
                  <a16:creationId xmlns:a16="http://schemas.microsoft.com/office/drawing/2014/main" id="{C153C3EF-63D7-6B8E-D975-DDA061C1693F}"/>
                </a:ext>
              </a:extLst>
            </p:cNvPr>
            <p:cNvSpPr txBox="1"/>
            <p:nvPr/>
          </p:nvSpPr>
          <p:spPr>
            <a:xfrm>
              <a:off x="2085153" y="2734185"/>
              <a:ext cx="388307" cy="369332"/>
            </a:xfrm>
            <a:prstGeom prst="rect">
              <a:avLst/>
            </a:prstGeom>
            <a:noFill/>
          </p:spPr>
          <p:txBody>
            <a:bodyPr wrap="square" rtlCol="0">
              <a:spAutoFit/>
            </a:bodyPr>
            <a:lstStyle/>
            <a:p>
              <a:r>
                <a:rPr lang="en-US" altLang="zh-CN" dirty="0"/>
                <a:t>C</a:t>
              </a:r>
              <a:endParaRPr lang="zh-CN" altLang="en-US" dirty="0"/>
            </a:p>
          </p:txBody>
        </p:sp>
        <p:cxnSp>
          <p:nvCxnSpPr>
            <p:cNvPr id="87" name="直接连接符 86">
              <a:extLst>
                <a:ext uri="{FF2B5EF4-FFF2-40B4-BE49-F238E27FC236}">
                  <a16:creationId xmlns:a16="http://schemas.microsoft.com/office/drawing/2014/main" id="{9C34568E-E75B-2673-0C13-9AD0820046D2}"/>
                </a:ext>
              </a:extLst>
            </p:cNvPr>
            <p:cNvCxnSpPr>
              <a:cxnSpLocks/>
              <a:stCxn id="86" idx="1"/>
              <a:endCxn id="82" idx="4"/>
            </p:cNvCxnSpPr>
            <p:nvPr/>
          </p:nvCxnSpPr>
          <p:spPr>
            <a:xfrm flipH="1" flipV="1">
              <a:off x="1849263" y="2658897"/>
              <a:ext cx="235890" cy="259954"/>
            </a:xfrm>
            <a:prstGeom prst="line">
              <a:avLst/>
            </a:prstGeom>
          </p:spPr>
          <p:style>
            <a:lnRef idx="2">
              <a:schemeClr val="accent1"/>
            </a:lnRef>
            <a:fillRef idx="0">
              <a:schemeClr val="accent1"/>
            </a:fillRef>
            <a:effectRef idx="1">
              <a:schemeClr val="accent1"/>
            </a:effectRef>
            <a:fontRef idx="minor">
              <a:schemeClr val="tx1"/>
            </a:fontRef>
          </p:style>
        </p:cxnSp>
        <p:sp>
          <p:nvSpPr>
            <p:cNvPr id="88" name="五边形 87">
              <a:extLst>
                <a:ext uri="{FF2B5EF4-FFF2-40B4-BE49-F238E27FC236}">
                  <a16:creationId xmlns:a16="http://schemas.microsoft.com/office/drawing/2014/main" id="{A0472046-6FA0-D887-64C4-5F7B31F71B58}"/>
                </a:ext>
              </a:extLst>
            </p:cNvPr>
            <p:cNvSpPr/>
            <p:nvPr/>
          </p:nvSpPr>
          <p:spPr>
            <a:xfrm>
              <a:off x="2761987" y="4521474"/>
              <a:ext cx="1014609" cy="911268"/>
            </a:xfrm>
            <a:prstGeom prst="pentagon">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矩形 88">
              <a:extLst>
                <a:ext uri="{FF2B5EF4-FFF2-40B4-BE49-F238E27FC236}">
                  <a16:creationId xmlns:a16="http://schemas.microsoft.com/office/drawing/2014/main" id="{D339C42C-A6F4-5336-DC35-987347CDF0E4}"/>
                </a:ext>
              </a:extLst>
            </p:cNvPr>
            <p:cNvSpPr/>
            <p:nvPr/>
          </p:nvSpPr>
          <p:spPr>
            <a:xfrm rot="10800000">
              <a:off x="4204562" y="4504825"/>
              <a:ext cx="1457201" cy="472283"/>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G</a:t>
              </a:r>
              <a:endParaRPr lang="zh-CN" altLang="en-US" b="1" dirty="0"/>
            </a:p>
          </p:txBody>
        </p:sp>
        <p:sp>
          <p:nvSpPr>
            <p:cNvPr id="90" name="椭圆 89">
              <a:extLst>
                <a:ext uri="{FF2B5EF4-FFF2-40B4-BE49-F238E27FC236}">
                  <a16:creationId xmlns:a16="http://schemas.microsoft.com/office/drawing/2014/main" id="{91C2BCDE-49C0-467C-D93E-C115DFEAA20E}"/>
                </a:ext>
              </a:extLst>
            </p:cNvPr>
            <p:cNvSpPr/>
            <p:nvPr/>
          </p:nvSpPr>
          <p:spPr>
            <a:xfrm>
              <a:off x="1429640" y="3942392"/>
              <a:ext cx="839243" cy="5386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a:t>
              </a:r>
              <a:endParaRPr lang="zh-CN" altLang="en-US" b="1" dirty="0"/>
            </a:p>
          </p:txBody>
        </p:sp>
        <p:cxnSp>
          <p:nvCxnSpPr>
            <p:cNvPr id="91" name="直接连接符 90">
              <a:extLst>
                <a:ext uri="{FF2B5EF4-FFF2-40B4-BE49-F238E27FC236}">
                  <a16:creationId xmlns:a16="http://schemas.microsoft.com/office/drawing/2014/main" id="{DAC70B4D-3F30-5FF2-7658-8FF798BB2118}"/>
                </a:ext>
              </a:extLst>
            </p:cNvPr>
            <p:cNvCxnSpPr>
              <a:cxnSpLocks/>
              <a:stCxn id="88" idx="5"/>
              <a:endCxn id="89" idx="3"/>
            </p:cNvCxnSpPr>
            <p:nvPr/>
          </p:nvCxnSpPr>
          <p:spPr>
            <a:xfrm rot="10800000" flipH="1">
              <a:off x="3776595" y="4740966"/>
              <a:ext cx="427967" cy="128581"/>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直接连接符 91">
              <a:extLst>
                <a:ext uri="{FF2B5EF4-FFF2-40B4-BE49-F238E27FC236}">
                  <a16:creationId xmlns:a16="http://schemas.microsoft.com/office/drawing/2014/main" id="{FAB1D815-D036-DA92-AE2A-E2AA7201C323}"/>
                </a:ext>
              </a:extLst>
            </p:cNvPr>
            <p:cNvCxnSpPr>
              <a:cxnSpLocks/>
              <a:stCxn id="88" idx="1"/>
            </p:cNvCxnSpPr>
            <p:nvPr/>
          </p:nvCxnSpPr>
          <p:spPr>
            <a:xfrm flipH="1" flipV="1">
              <a:off x="2334020" y="4832514"/>
              <a:ext cx="427968" cy="37033"/>
            </a:xfrm>
            <a:prstGeom prst="line">
              <a:avLst/>
            </a:prstGeom>
          </p:spPr>
          <p:style>
            <a:lnRef idx="2">
              <a:schemeClr val="accent1"/>
            </a:lnRef>
            <a:fillRef idx="0">
              <a:schemeClr val="accent1"/>
            </a:fillRef>
            <a:effectRef idx="1">
              <a:schemeClr val="accent1"/>
            </a:effectRef>
            <a:fontRef idx="minor">
              <a:schemeClr val="tx1"/>
            </a:fontRef>
          </p:style>
        </p:cxnSp>
        <p:sp>
          <p:nvSpPr>
            <p:cNvPr id="93" name="文本框 92">
              <a:extLst>
                <a:ext uri="{FF2B5EF4-FFF2-40B4-BE49-F238E27FC236}">
                  <a16:creationId xmlns:a16="http://schemas.microsoft.com/office/drawing/2014/main" id="{09EE631F-53B7-8377-53B0-752EC9AA129C}"/>
                </a:ext>
              </a:extLst>
            </p:cNvPr>
            <p:cNvSpPr txBox="1"/>
            <p:nvPr/>
          </p:nvSpPr>
          <p:spPr>
            <a:xfrm>
              <a:off x="3098131" y="4211702"/>
              <a:ext cx="388307" cy="369332"/>
            </a:xfrm>
            <a:prstGeom prst="rect">
              <a:avLst/>
            </a:prstGeom>
            <a:noFill/>
          </p:spPr>
          <p:txBody>
            <a:bodyPr wrap="square" rtlCol="0">
              <a:spAutoFit/>
            </a:bodyPr>
            <a:lstStyle/>
            <a:p>
              <a:r>
                <a:rPr lang="en-US" altLang="zh-CN" dirty="0"/>
                <a:t>O</a:t>
              </a:r>
              <a:endParaRPr lang="zh-CN" altLang="en-US" dirty="0"/>
            </a:p>
          </p:txBody>
        </p:sp>
        <p:sp>
          <p:nvSpPr>
            <p:cNvPr id="94" name="文本框 93">
              <a:extLst>
                <a:ext uri="{FF2B5EF4-FFF2-40B4-BE49-F238E27FC236}">
                  <a16:creationId xmlns:a16="http://schemas.microsoft.com/office/drawing/2014/main" id="{B2977AB0-B8C3-3D2D-C8E4-3154CEFC55D6}"/>
                </a:ext>
              </a:extLst>
            </p:cNvPr>
            <p:cNvSpPr txBox="1"/>
            <p:nvPr/>
          </p:nvSpPr>
          <p:spPr>
            <a:xfrm>
              <a:off x="2085152" y="4556300"/>
              <a:ext cx="388307" cy="369332"/>
            </a:xfrm>
            <a:prstGeom prst="rect">
              <a:avLst/>
            </a:prstGeom>
            <a:noFill/>
          </p:spPr>
          <p:txBody>
            <a:bodyPr wrap="square" rtlCol="0">
              <a:spAutoFit/>
            </a:bodyPr>
            <a:lstStyle/>
            <a:p>
              <a:r>
                <a:rPr lang="en-US" altLang="zh-CN" dirty="0"/>
                <a:t>C</a:t>
              </a:r>
              <a:endParaRPr lang="zh-CN" altLang="en-US" dirty="0"/>
            </a:p>
          </p:txBody>
        </p:sp>
        <p:cxnSp>
          <p:nvCxnSpPr>
            <p:cNvPr id="95" name="直接连接符 94">
              <a:extLst>
                <a:ext uri="{FF2B5EF4-FFF2-40B4-BE49-F238E27FC236}">
                  <a16:creationId xmlns:a16="http://schemas.microsoft.com/office/drawing/2014/main" id="{A58CD875-0B1A-A3FB-FCE6-BE8720107DD3}"/>
                </a:ext>
              </a:extLst>
            </p:cNvPr>
            <p:cNvCxnSpPr>
              <a:cxnSpLocks/>
              <a:stCxn id="94" idx="1"/>
              <a:endCxn id="90" idx="4"/>
            </p:cNvCxnSpPr>
            <p:nvPr/>
          </p:nvCxnSpPr>
          <p:spPr>
            <a:xfrm flipH="1" flipV="1">
              <a:off x="1849262" y="4481012"/>
              <a:ext cx="235890" cy="259954"/>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直接连接符 101">
              <a:extLst>
                <a:ext uri="{FF2B5EF4-FFF2-40B4-BE49-F238E27FC236}">
                  <a16:creationId xmlns:a16="http://schemas.microsoft.com/office/drawing/2014/main" id="{16566E43-B01A-709A-286F-F176A39A0A86}"/>
                </a:ext>
              </a:extLst>
            </p:cNvPr>
            <p:cNvCxnSpPr>
              <a:cxnSpLocks/>
              <a:stCxn id="80" idx="2"/>
              <a:endCxn id="90" idx="0"/>
            </p:cNvCxnSpPr>
            <p:nvPr/>
          </p:nvCxnSpPr>
          <p:spPr>
            <a:xfrm flipH="1">
              <a:off x="1849262" y="3610625"/>
              <a:ext cx="1106500" cy="331767"/>
            </a:xfrm>
            <a:prstGeom prst="line">
              <a:avLst/>
            </a:prstGeom>
          </p:spPr>
          <p:style>
            <a:lnRef idx="2">
              <a:schemeClr val="accent1"/>
            </a:lnRef>
            <a:fillRef idx="0">
              <a:schemeClr val="accent1"/>
            </a:fillRef>
            <a:effectRef idx="1">
              <a:schemeClr val="accent1"/>
            </a:effectRef>
            <a:fontRef idx="minor">
              <a:schemeClr val="tx1"/>
            </a:fontRef>
          </p:style>
        </p:cxnSp>
      </p:grpSp>
      <p:sp>
        <p:nvSpPr>
          <p:cNvPr id="111" name="文本框 110">
            <a:extLst>
              <a:ext uri="{FF2B5EF4-FFF2-40B4-BE49-F238E27FC236}">
                <a16:creationId xmlns:a16="http://schemas.microsoft.com/office/drawing/2014/main" id="{0632F3BB-5B2D-F27F-80C8-91D584470642}"/>
              </a:ext>
            </a:extLst>
          </p:cNvPr>
          <p:cNvSpPr txBox="1"/>
          <p:nvPr/>
        </p:nvSpPr>
        <p:spPr>
          <a:xfrm>
            <a:off x="3336732" y="5593481"/>
            <a:ext cx="1014609" cy="369332"/>
          </a:xfrm>
          <a:prstGeom prst="rect">
            <a:avLst/>
          </a:prstGeom>
          <a:noFill/>
        </p:spPr>
        <p:txBody>
          <a:bodyPr wrap="square">
            <a:spAutoFit/>
          </a:bodyPr>
          <a:lstStyle/>
          <a:p>
            <a:r>
              <a:rPr lang="en-US" altLang="zh-CN" b="1" dirty="0">
                <a:latin typeface="Calibri" panose="020F0502020204030204" pitchFamily="34" charset="0"/>
                <a:ea typeface="Calibri" panose="020F0502020204030204" pitchFamily="34" charset="0"/>
                <a:cs typeface="Calibri" panose="020F0502020204030204" pitchFamily="34" charset="0"/>
              </a:rPr>
              <a:t>P</a:t>
            </a:r>
            <a:r>
              <a:rPr lang="zh-CN" altLang="en-US" b="1" dirty="0">
                <a:latin typeface="Calibri" panose="020F0502020204030204" pitchFamily="34" charset="0"/>
                <a:cs typeface="Calibri" panose="020F0502020204030204" pitchFamily="34" charset="0"/>
              </a:rPr>
              <a:t>entose</a:t>
            </a:r>
          </a:p>
        </p:txBody>
      </p:sp>
      <p:sp>
        <p:nvSpPr>
          <p:cNvPr id="113" name="文本框 112">
            <a:extLst>
              <a:ext uri="{FF2B5EF4-FFF2-40B4-BE49-F238E27FC236}">
                <a16:creationId xmlns:a16="http://schemas.microsoft.com/office/drawing/2014/main" id="{22F0CE9A-22B2-6688-2FE0-567A91037165}"/>
              </a:ext>
            </a:extLst>
          </p:cNvPr>
          <p:cNvSpPr txBox="1"/>
          <p:nvPr/>
        </p:nvSpPr>
        <p:spPr>
          <a:xfrm>
            <a:off x="798002" y="1730257"/>
            <a:ext cx="2518582" cy="369332"/>
          </a:xfrm>
          <a:prstGeom prst="rect">
            <a:avLst/>
          </a:prstGeom>
          <a:noFill/>
        </p:spPr>
        <p:txBody>
          <a:bodyPr wrap="square">
            <a:spAutoFit/>
          </a:bodyPr>
          <a:lstStyle/>
          <a:p>
            <a:r>
              <a:rPr lang="en-US" altLang="zh-CN" b="1" dirty="0">
                <a:latin typeface="Calibri" panose="020F0502020204030204" pitchFamily="34" charset="0"/>
                <a:ea typeface="Calibri" panose="020F0502020204030204" pitchFamily="34" charset="0"/>
                <a:cs typeface="Calibri" panose="020F0502020204030204" pitchFamily="34" charset="0"/>
              </a:rPr>
              <a:t>P</a:t>
            </a:r>
            <a:r>
              <a:rPr lang="zh-CN" altLang="en-US" b="1" dirty="0">
                <a:latin typeface="Calibri" panose="020F0502020204030204" pitchFamily="34" charset="0"/>
                <a:cs typeface="Calibri" panose="020F0502020204030204" pitchFamily="34" charset="0"/>
              </a:rPr>
              <a:t>hosphate </a:t>
            </a:r>
            <a:r>
              <a:rPr lang="en-US" altLang="zh-CN" b="1" dirty="0">
                <a:latin typeface="Calibri" panose="020F0502020204030204" pitchFamily="34" charset="0"/>
                <a:ea typeface="Calibri" panose="020F0502020204030204" pitchFamily="34" charset="0"/>
                <a:cs typeface="Calibri" panose="020F0502020204030204" pitchFamily="34" charset="0"/>
              </a:rPr>
              <a:t>G</a:t>
            </a:r>
            <a:r>
              <a:rPr lang="zh-CN" altLang="en-US" b="1" dirty="0">
                <a:latin typeface="Calibri" panose="020F0502020204030204" pitchFamily="34" charset="0"/>
                <a:cs typeface="Calibri" panose="020F0502020204030204" pitchFamily="34" charset="0"/>
              </a:rPr>
              <a:t>roup</a:t>
            </a:r>
          </a:p>
        </p:txBody>
      </p:sp>
      <p:cxnSp>
        <p:nvCxnSpPr>
          <p:cNvPr id="114" name="直接连接符 113">
            <a:extLst>
              <a:ext uri="{FF2B5EF4-FFF2-40B4-BE49-F238E27FC236}">
                <a16:creationId xmlns:a16="http://schemas.microsoft.com/office/drawing/2014/main" id="{35DD93E6-D0FD-A6B0-216E-F67BE45FB521}"/>
              </a:ext>
            </a:extLst>
          </p:cNvPr>
          <p:cNvCxnSpPr>
            <a:cxnSpLocks/>
          </p:cNvCxnSpPr>
          <p:nvPr/>
        </p:nvCxnSpPr>
        <p:spPr>
          <a:xfrm>
            <a:off x="6195163" y="2943388"/>
            <a:ext cx="56574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8" name="直接连接符 117">
            <a:extLst>
              <a:ext uri="{FF2B5EF4-FFF2-40B4-BE49-F238E27FC236}">
                <a16:creationId xmlns:a16="http://schemas.microsoft.com/office/drawing/2014/main" id="{AB7D58B8-E8D8-C1C6-6759-F83E31DC8E1B}"/>
              </a:ext>
            </a:extLst>
          </p:cNvPr>
          <p:cNvCxnSpPr>
            <a:cxnSpLocks/>
          </p:cNvCxnSpPr>
          <p:nvPr/>
        </p:nvCxnSpPr>
        <p:spPr>
          <a:xfrm>
            <a:off x="6195163" y="3084742"/>
            <a:ext cx="56574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9" name="直接连接符 118">
            <a:extLst>
              <a:ext uri="{FF2B5EF4-FFF2-40B4-BE49-F238E27FC236}">
                <a16:creationId xmlns:a16="http://schemas.microsoft.com/office/drawing/2014/main" id="{B4B19F5A-3166-4A8C-F03E-D6DB20159B22}"/>
              </a:ext>
            </a:extLst>
          </p:cNvPr>
          <p:cNvCxnSpPr>
            <a:cxnSpLocks/>
          </p:cNvCxnSpPr>
          <p:nvPr/>
        </p:nvCxnSpPr>
        <p:spPr>
          <a:xfrm>
            <a:off x="6195163" y="4765503"/>
            <a:ext cx="56574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0" name="直接连接符 119">
            <a:extLst>
              <a:ext uri="{FF2B5EF4-FFF2-40B4-BE49-F238E27FC236}">
                <a16:creationId xmlns:a16="http://schemas.microsoft.com/office/drawing/2014/main" id="{F36DFDDF-8DEC-90A6-9D6B-438C8EB99BED}"/>
              </a:ext>
            </a:extLst>
          </p:cNvPr>
          <p:cNvCxnSpPr>
            <a:cxnSpLocks/>
          </p:cNvCxnSpPr>
          <p:nvPr/>
        </p:nvCxnSpPr>
        <p:spPr>
          <a:xfrm>
            <a:off x="6195163" y="4900736"/>
            <a:ext cx="565746" cy="0"/>
          </a:xfrm>
          <a:prstGeom prst="line">
            <a:avLst/>
          </a:prstGeom>
        </p:spPr>
        <p:style>
          <a:lnRef idx="2">
            <a:schemeClr val="accent1"/>
          </a:lnRef>
          <a:fillRef idx="0">
            <a:schemeClr val="accent1"/>
          </a:fillRef>
          <a:effectRef idx="1">
            <a:schemeClr val="accent1"/>
          </a:effectRef>
          <a:fontRef idx="minor">
            <a:schemeClr val="tx1"/>
          </a:fontRef>
        </p:style>
      </p:cxnSp>
      <p:sp>
        <p:nvSpPr>
          <p:cNvPr id="121" name="椭圆 120">
            <a:extLst>
              <a:ext uri="{FF2B5EF4-FFF2-40B4-BE49-F238E27FC236}">
                <a16:creationId xmlns:a16="http://schemas.microsoft.com/office/drawing/2014/main" id="{744CDEA2-1B79-98D8-8D8A-EBB4A8C3C79E}"/>
              </a:ext>
            </a:extLst>
          </p:cNvPr>
          <p:cNvSpPr/>
          <p:nvPr/>
        </p:nvSpPr>
        <p:spPr>
          <a:xfrm>
            <a:off x="2382662" y="3299117"/>
            <a:ext cx="456363" cy="383321"/>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M</a:t>
            </a:r>
            <a:endParaRPr lang="zh-CN" altLang="en-US" dirty="0"/>
          </a:p>
        </p:txBody>
      </p:sp>
      <p:cxnSp>
        <p:nvCxnSpPr>
          <p:cNvPr id="122" name="直接连接符 121">
            <a:extLst>
              <a:ext uri="{FF2B5EF4-FFF2-40B4-BE49-F238E27FC236}">
                <a16:creationId xmlns:a16="http://schemas.microsoft.com/office/drawing/2014/main" id="{47490BB8-BCAC-C371-AB5A-31559757A2B9}"/>
              </a:ext>
            </a:extLst>
          </p:cNvPr>
          <p:cNvCxnSpPr>
            <a:cxnSpLocks/>
          </p:cNvCxnSpPr>
          <p:nvPr/>
        </p:nvCxnSpPr>
        <p:spPr>
          <a:xfrm flipH="1">
            <a:off x="2675879" y="3122052"/>
            <a:ext cx="53763" cy="230166"/>
          </a:xfrm>
          <a:prstGeom prst="line">
            <a:avLst/>
          </a:prstGeom>
        </p:spPr>
        <p:style>
          <a:lnRef idx="2">
            <a:schemeClr val="accent1"/>
          </a:lnRef>
          <a:fillRef idx="0">
            <a:schemeClr val="accent1"/>
          </a:fillRef>
          <a:effectRef idx="1">
            <a:schemeClr val="accent1"/>
          </a:effectRef>
          <a:fontRef idx="minor">
            <a:schemeClr val="tx1"/>
          </a:fontRef>
        </p:style>
      </p:cxnSp>
      <p:sp>
        <p:nvSpPr>
          <p:cNvPr id="128" name="文本框 127">
            <a:extLst>
              <a:ext uri="{FF2B5EF4-FFF2-40B4-BE49-F238E27FC236}">
                <a16:creationId xmlns:a16="http://schemas.microsoft.com/office/drawing/2014/main" id="{3C37E424-12B8-9FAD-1B18-3C42BD115607}"/>
              </a:ext>
            </a:extLst>
          </p:cNvPr>
          <p:cNvSpPr txBox="1"/>
          <p:nvPr/>
        </p:nvSpPr>
        <p:spPr>
          <a:xfrm>
            <a:off x="888069" y="3167610"/>
            <a:ext cx="1475444" cy="369332"/>
          </a:xfrm>
          <a:prstGeom prst="rect">
            <a:avLst/>
          </a:prstGeom>
          <a:noFill/>
        </p:spPr>
        <p:txBody>
          <a:bodyPr wrap="square">
            <a:spAutoFit/>
          </a:bodyPr>
          <a:lstStyle/>
          <a:p>
            <a:r>
              <a:rPr lang="en-US" altLang="zh-CN" b="1" dirty="0">
                <a:latin typeface="Calibri" panose="020F0502020204030204" pitchFamily="34" charset="0"/>
                <a:ea typeface="Calibri" panose="020F0502020204030204" pitchFamily="34" charset="0"/>
                <a:cs typeface="Calibri" panose="020F0502020204030204" pitchFamily="34" charset="0"/>
              </a:rPr>
              <a:t>M</a:t>
            </a:r>
            <a:r>
              <a:rPr lang="zh-CN" altLang="en-US" b="1" dirty="0">
                <a:latin typeface="Calibri" panose="020F0502020204030204" pitchFamily="34" charset="0"/>
                <a:cs typeface="Calibri" panose="020F0502020204030204" pitchFamily="34" charset="0"/>
              </a:rPr>
              <a:t>ethylation</a:t>
            </a:r>
          </a:p>
        </p:txBody>
      </p:sp>
    </p:spTree>
    <p:extLst>
      <p:ext uri="{BB962C8B-B14F-4D97-AF65-F5344CB8AC3E}">
        <p14:creationId xmlns:p14="http://schemas.microsoft.com/office/powerpoint/2010/main" val="338537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animBg="1"/>
      <p:bldP spid="1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24A9F-B4CE-1CF7-8E47-90B93EDB6B63}"/>
            </a:ext>
          </a:extLst>
        </p:cNvPr>
        <p:cNvGrpSpPr/>
        <p:nvPr/>
      </p:nvGrpSpPr>
      <p:grpSpPr>
        <a:xfrm>
          <a:off x="0" y="0"/>
          <a:ext cx="0" cy="0"/>
          <a:chOff x="0" y="0"/>
          <a:chExt cx="0" cy="0"/>
        </a:xfrm>
      </p:grpSpPr>
      <p:sp>
        <p:nvSpPr>
          <p:cNvPr id="26" name="矩形 25">
            <a:extLst>
              <a:ext uri="{FF2B5EF4-FFF2-40B4-BE49-F238E27FC236}">
                <a16:creationId xmlns:a16="http://schemas.microsoft.com/office/drawing/2014/main" id="{C8B3E7E6-A05B-EF00-4A18-CD0155C2854C}"/>
              </a:ext>
            </a:extLst>
          </p:cNvPr>
          <p:cNvSpPr/>
          <p:nvPr/>
        </p:nvSpPr>
        <p:spPr>
          <a:xfrm>
            <a:off x="5521806" y="1956849"/>
            <a:ext cx="337183" cy="6012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C</a:t>
            </a:r>
            <a:endParaRPr lang="zh-CN" altLang="en-US" dirty="0"/>
          </a:p>
        </p:txBody>
      </p:sp>
      <p:sp>
        <p:nvSpPr>
          <p:cNvPr id="28" name="矩形 27">
            <a:extLst>
              <a:ext uri="{FF2B5EF4-FFF2-40B4-BE49-F238E27FC236}">
                <a16:creationId xmlns:a16="http://schemas.microsoft.com/office/drawing/2014/main" id="{F218F4D5-88F9-41E3-4AF6-9EF1B930DB7C}"/>
              </a:ext>
            </a:extLst>
          </p:cNvPr>
          <p:cNvSpPr/>
          <p:nvPr/>
        </p:nvSpPr>
        <p:spPr>
          <a:xfrm>
            <a:off x="5521996" y="2741351"/>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G</a:t>
            </a:r>
            <a:endParaRPr lang="zh-CN" altLang="en-US" dirty="0"/>
          </a:p>
        </p:txBody>
      </p:sp>
      <p:sp>
        <p:nvSpPr>
          <p:cNvPr id="30" name="矩形 29">
            <a:extLst>
              <a:ext uri="{FF2B5EF4-FFF2-40B4-BE49-F238E27FC236}">
                <a16:creationId xmlns:a16="http://schemas.microsoft.com/office/drawing/2014/main" id="{529BF961-8D3B-D558-BF85-EF7C978B6DDC}"/>
              </a:ext>
            </a:extLst>
          </p:cNvPr>
          <p:cNvSpPr/>
          <p:nvPr/>
        </p:nvSpPr>
        <p:spPr>
          <a:xfrm>
            <a:off x="6003609" y="1956849"/>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A</a:t>
            </a:r>
            <a:endParaRPr lang="zh-CN" altLang="en-US" dirty="0"/>
          </a:p>
        </p:txBody>
      </p:sp>
      <p:sp>
        <p:nvSpPr>
          <p:cNvPr id="34" name="矩形 33">
            <a:extLst>
              <a:ext uri="{FF2B5EF4-FFF2-40B4-BE49-F238E27FC236}">
                <a16:creationId xmlns:a16="http://schemas.microsoft.com/office/drawing/2014/main" id="{9F9212E9-E329-300A-7D53-800D32BD9B1E}"/>
              </a:ext>
            </a:extLst>
          </p:cNvPr>
          <p:cNvSpPr/>
          <p:nvPr/>
        </p:nvSpPr>
        <p:spPr>
          <a:xfrm>
            <a:off x="6500058" y="2741351"/>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A</a:t>
            </a:r>
            <a:endParaRPr lang="zh-CN" altLang="en-US" dirty="0"/>
          </a:p>
        </p:txBody>
      </p:sp>
      <p:sp>
        <p:nvSpPr>
          <p:cNvPr id="36" name="矩形 35">
            <a:extLst>
              <a:ext uri="{FF2B5EF4-FFF2-40B4-BE49-F238E27FC236}">
                <a16:creationId xmlns:a16="http://schemas.microsoft.com/office/drawing/2014/main" id="{EE4C9696-A726-3911-434F-1810FD1B9076}"/>
              </a:ext>
            </a:extLst>
          </p:cNvPr>
          <p:cNvSpPr/>
          <p:nvPr/>
        </p:nvSpPr>
        <p:spPr>
          <a:xfrm>
            <a:off x="6981670" y="1956849"/>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G</a:t>
            </a:r>
            <a:endParaRPr lang="zh-CN" altLang="en-US" dirty="0"/>
          </a:p>
        </p:txBody>
      </p:sp>
      <p:sp>
        <p:nvSpPr>
          <p:cNvPr id="38" name="矩形 37">
            <a:extLst>
              <a:ext uri="{FF2B5EF4-FFF2-40B4-BE49-F238E27FC236}">
                <a16:creationId xmlns:a16="http://schemas.microsoft.com/office/drawing/2014/main" id="{6CE9C57C-26FD-E0AC-DED5-85AD8611B57B}"/>
              </a:ext>
            </a:extLst>
          </p:cNvPr>
          <p:cNvSpPr/>
          <p:nvPr/>
        </p:nvSpPr>
        <p:spPr>
          <a:xfrm>
            <a:off x="6981670" y="2741351"/>
            <a:ext cx="337183" cy="601270"/>
          </a:xfrm>
          <a:prstGeom prst="rect">
            <a:avLst/>
          </a:prstGeom>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C</a:t>
            </a:r>
            <a:endParaRPr lang="zh-CN" altLang="en-US" dirty="0"/>
          </a:p>
        </p:txBody>
      </p:sp>
      <p:sp>
        <p:nvSpPr>
          <p:cNvPr id="40" name="矩形 39">
            <a:extLst>
              <a:ext uri="{FF2B5EF4-FFF2-40B4-BE49-F238E27FC236}">
                <a16:creationId xmlns:a16="http://schemas.microsoft.com/office/drawing/2014/main" id="{8652FF2F-3AC8-07DD-00EB-2F25C3DAC580}"/>
              </a:ext>
            </a:extLst>
          </p:cNvPr>
          <p:cNvSpPr/>
          <p:nvPr/>
        </p:nvSpPr>
        <p:spPr>
          <a:xfrm>
            <a:off x="4625329" y="2741351"/>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G</a:t>
            </a:r>
            <a:endParaRPr lang="zh-CN" altLang="en-US" dirty="0"/>
          </a:p>
        </p:txBody>
      </p:sp>
      <p:sp>
        <p:nvSpPr>
          <p:cNvPr id="42" name="矩形 41">
            <a:extLst>
              <a:ext uri="{FF2B5EF4-FFF2-40B4-BE49-F238E27FC236}">
                <a16:creationId xmlns:a16="http://schemas.microsoft.com/office/drawing/2014/main" id="{B10BC6B8-0F7F-C045-4626-516752A9F997}"/>
              </a:ext>
            </a:extLst>
          </p:cNvPr>
          <p:cNvSpPr/>
          <p:nvPr/>
        </p:nvSpPr>
        <p:spPr>
          <a:xfrm>
            <a:off x="5066149" y="1956849"/>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G</a:t>
            </a:r>
            <a:endParaRPr lang="zh-CN" altLang="en-US" dirty="0"/>
          </a:p>
        </p:txBody>
      </p:sp>
      <p:sp>
        <p:nvSpPr>
          <p:cNvPr id="46" name="矩形 45">
            <a:extLst>
              <a:ext uri="{FF2B5EF4-FFF2-40B4-BE49-F238E27FC236}">
                <a16:creationId xmlns:a16="http://schemas.microsoft.com/office/drawing/2014/main" id="{D6FE0DE9-2201-AFF0-CF36-C064A700B267}"/>
              </a:ext>
            </a:extLst>
          </p:cNvPr>
          <p:cNvSpPr/>
          <p:nvPr/>
        </p:nvSpPr>
        <p:spPr>
          <a:xfrm>
            <a:off x="7463282" y="2741351"/>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T</a:t>
            </a:r>
            <a:endParaRPr lang="zh-CN" altLang="en-US" dirty="0"/>
          </a:p>
        </p:txBody>
      </p:sp>
      <p:sp>
        <p:nvSpPr>
          <p:cNvPr id="48" name="矩形 47">
            <a:extLst>
              <a:ext uri="{FF2B5EF4-FFF2-40B4-BE49-F238E27FC236}">
                <a16:creationId xmlns:a16="http://schemas.microsoft.com/office/drawing/2014/main" id="{7CF3A414-FB79-B0DF-1D17-EB4FFA5DB188}"/>
              </a:ext>
            </a:extLst>
          </p:cNvPr>
          <p:cNvSpPr/>
          <p:nvPr/>
        </p:nvSpPr>
        <p:spPr>
          <a:xfrm>
            <a:off x="7463282" y="1956849"/>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A</a:t>
            </a:r>
            <a:endParaRPr lang="zh-CN" altLang="en-US" dirty="0"/>
          </a:p>
        </p:txBody>
      </p:sp>
      <p:sp>
        <p:nvSpPr>
          <p:cNvPr id="50" name="矩形 49">
            <a:extLst>
              <a:ext uri="{FF2B5EF4-FFF2-40B4-BE49-F238E27FC236}">
                <a16:creationId xmlns:a16="http://schemas.microsoft.com/office/drawing/2014/main" id="{E76A3433-2E4B-7C73-70B7-20EB452E3E3E}"/>
              </a:ext>
            </a:extLst>
          </p:cNvPr>
          <p:cNvSpPr/>
          <p:nvPr/>
        </p:nvSpPr>
        <p:spPr>
          <a:xfrm>
            <a:off x="6003608" y="2741351"/>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T</a:t>
            </a:r>
            <a:endParaRPr lang="zh-CN" altLang="en-US" dirty="0"/>
          </a:p>
        </p:txBody>
      </p:sp>
      <p:sp>
        <p:nvSpPr>
          <p:cNvPr id="52" name="矩形 51">
            <a:extLst>
              <a:ext uri="{FF2B5EF4-FFF2-40B4-BE49-F238E27FC236}">
                <a16:creationId xmlns:a16="http://schemas.microsoft.com/office/drawing/2014/main" id="{64BBAAFC-477C-CA45-13DE-3C20163EFD86}"/>
              </a:ext>
            </a:extLst>
          </p:cNvPr>
          <p:cNvSpPr/>
          <p:nvPr/>
        </p:nvSpPr>
        <p:spPr>
          <a:xfrm>
            <a:off x="4625329" y="1956849"/>
            <a:ext cx="337183" cy="601270"/>
          </a:xfrm>
          <a:prstGeom prst="rect">
            <a:avLst/>
          </a:prstGeom>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C</a:t>
            </a:r>
            <a:endParaRPr lang="zh-CN" altLang="en-US" b="1" dirty="0"/>
          </a:p>
        </p:txBody>
      </p:sp>
      <p:sp>
        <p:nvSpPr>
          <p:cNvPr id="56" name="矩形 55">
            <a:extLst>
              <a:ext uri="{FF2B5EF4-FFF2-40B4-BE49-F238E27FC236}">
                <a16:creationId xmlns:a16="http://schemas.microsoft.com/office/drawing/2014/main" id="{624265B7-DBA9-B73E-1A86-ADEFC246C677}"/>
              </a:ext>
            </a:extLst>
          </p:cNvPr>
          <p:cNvSpPr/>
          <p:nvPr/>
        </p:nvSpPr>
        <p:spPr>
          <a:xfrm>
            <a:off x="6485220" y="1956849"/>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T</a:t>
            </a:r>
            <a:endParaRPr lang="zh-CN" altLang="en-US" dirty="0"/>
          </a:p>
        </p:txBody>
      </p:sp>
      <p:sp>
        <p:nvSpPr>
          <p:cNvPr id="58" name="矩形 57">
            <a:extLst>
              <a:ext uri="{FF2B5EF4-FFF2-40B4-BE49-F238E27FC236}">
                <a16:creationId xmlns:a16="http://schemas.microsoft.com/office/drawing/2014/main" id="{26A1E8C7-D977-9EB2-3079-24C81D6E13D8}"/>
              </a:ext>
            </a:extLst>
          </p:cNvPr>
          <p:cNvSpPr/>
          <p:nvPr/>
        </p:nvSpPr>
        <p:spPr>
          <a:xfrm>
            <a:off x="5080986" y="2741351"/>
            <a:ext cx="337183" cy="6012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C</a:t>
            </a:r>
            <a:endParaRPr lang="zh-CN" altLang="en-US" dirty="0"/>
          </a:p>
        </p:txBody>
      </p:sp>
      <p:sp>
        <p:nvSpPr>
          <p:cNvPr id="66" name="五边形 65">
            <a:extLst>
              <a:ext uri="{FF2B5EF4-FFF2-40B4-BE49-F238E27FC236}">
                <a16:creationId xmlns:a16="http://schemas.microsoft.com/office/drawing/2014/main" id="{761F3450-394C-3B36-8807-CC2EAF8C8E0E}"/>
              </a:ext>
            </a:extLst>
          </p:cNvPr>
          <p:cNvSpPr/>
          <p:nvPr/>
        </p:nvSpPr>
        <p:spPr>
          <a:xfrm>
            <a:off x="2025395" y="4973840"/>
            <a:ext cx="672389" cy="621081"/>
          </a:xfrm>
          <a:prstGeom prst="pentagon">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矩形 66">
            <a:extLst>
              <a:ext uri="{FF2B5EF4-FFF2-40B4-BE49-F238E27FC236}">
                <a16:creationId xmlns:a16="http://schemas.microsoft.com/office/drawing/2014/main" id="{5F0EA743-9F3D-2B9B-F596-3541A065D79D}"/>
              </a:ext>
            </a:extLst>
          </p:cNvPr>
          <p:cNvSpPr/>
          <p:nvPr/>
        </p:nvSpPr>
        <p:spPr>
          <a:xfrm>
            <a:off x="3078990" y="4928440"/>
            <a:ext cx="659891" cy="321888"/>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C</a:t>
            </a:r>
            <a:endParaRPr lang="zh-CN" altLang="en-US" b="1" dirty="0"/>
          </a:p>
        </p:txBody>
      </p:sp>
      <p:sp>
        <p:nvSpPr>
          <p:cNvPr id="68" name="椭圆 67">
            <a:extLst>
              <a:ext uri="{FF2B5EF4-FFF2-40B4-BE49-F238E27FC236}">
                <a16:creationId xmlns:a16="http://schemas.microsoft.com/office/drawing/2014/main" id="{AA865738-C36C-C13C-8FB1-2B8D477C42CB}"/>
              </a:ext>
            </a:extLst>
          </p:cNvPr>
          <p:cNvSpPr/>
          <p:nvPr/>
        </p:nvSpPr>
        <p:spPr>
          <a:xfrm>
            <a:off x="630439" y="4838322"/>
            <a:ext cx="556173" cy="3671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a:t>
            </a:r>
            <a:endParaRPr lang="zh-CN" altLang="en-US" b="1" dirty="0"/>
          </a:p>
        </p:txBody>
      </p:sp>
      <p:cxnSp>
        <p:nvCxnSpPr>
          <p:cNvPr id="69" name="直接连接符 68">
            <a:extLst>
              <a:ext uri="{FF2B5EF4-FFF2-40B4-BE49-F238E27FC236}">
                <a16:creationId xmlns:a16="http://schemas.microsoft.com/office/drawing/2014/main" id="{13E435D6-B308-C780-30A1-2BC18A4E87E8}"/>
              </a:ext>
            </a:extLst>
          </p:cNvPr>
          <p:cNvCxnSpPr>
            <a:cxnSpLocks/>
            <a:stCxn id="66" idx="5"/>
          </p:cNvCxnSpPr>
          <p:nvPr/>
        </p:nvCxnSpPr>
        <p:spPr>
          <a:xfrm flipV="1">
            <a:off x="2697783" y="5137150"/>
            <a:ext cx="368710" cy="73921"/>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直接连接符 69">
            <a:extLst>
              <a:ext uri="{FF2B5EF4-FFF2-40B4-BE49-F238E27FC236}">
                <a16:creationId xmlns:a16="http://schemas.microsoft.com/office/drawing/2014/main" id="{76A663AA-2ACD-9EBD-9F36-323B3D5859A6}"/>
              </a:ext>
            </a:extLst>
          </p:cNvPr>
          <p:cNvCxnSpPr>
            <a:cxnSpLocks/>
            <a:stCxn id="66" idx="1"/>
          </p:cNvCxnSpPr>
          <p:nvPr/>
        </p:nvCxnSpPr>
        <p:spPr>
          <a:xfrm flipH="1" flipV="1">
            <a:off x="1695217" y="5089384"/>
            <a:ext cx="330179" cy="121687"/>
          </a:xfrm>
          <a:prstGeom prst="line">
            <a:avLst/>
          </a:prstGeom>
        </p:spPr>
        <p:style>
          <a:lnRef idx="2">
            <a:schemeClr val="accent1"/>
          </a:lnRef>
          <a:fillRef idx="0">
            <a:schemeClr val="accent1"/>
          </a:fillRef>
          <a:effectRef idx="1">
            <a:schemeClr val="accent1"/>
          </a:effectRef>
          <a:fontRef idx="minor">
            <a:schemeClr val="tx1"/>
          </a:fontRef>
        </p:style>
      </p:cxnSp>
      <p:sp>
        <p:nvSpPr>
          <p:cNvPr id="71" name="文本框 70">
            <a:extLst>
              <a:ext uri="{FF2B5EF4-FFF2-40B4-BE49-F238E27FC236}">
                <a16:creationId xmlns:a16="http://schemas.microsoft.com/office/drawing/2014/main" id="{83081BBA-2049-072B-35FC-01FA9E81F1BA}"/>
              </a:ext>
            </a:extLst>
          </p:cNvPr>
          <p:cNvSpPr txBox="1"/>
          <p:nvPr/>
        </p:nvSpPr>
        <p:spPr>
          <a:xfrm>
            <a:off x="2188415" y="4651424"/>
            <a:ext cx="257334" cy="369332"/>
          </a:xfrm>
          <a:prstGeom prst="rect">
            <a:avLst/>
          </a:prstGeom>
          <a:noFill/>
        </p:spPr>
        <p:txBody>
          <a:bodyPr wrap="square" rtlCol="0">
            <a:spAutoFit/>
          </a:bodyPr>
          <a:lstStyle/>
          <a:p>
            <a:r>
              <a:rPr lang="en-US" altLang="zh-CN" dirty="0"/>
              <a:t>O</a:t>
            </a:r>
            <a:endParaRPr lang="zh-CN" altLang="en-US" dirty="0"/>
          </a:p>
        </p:txBody>
      </p:sp>
      <p:sp>
        <p:nvSpPr>
          <p:cNvPr id="72" name="文本框 71">
            <a:extLst>
              <a:ext uri="{FF2B5EF4-FFF2-40B4-BE49-F238E27FC236}">
                <a16:creationId xmlns:a16="http://schemas.microsoft.com/office/drawing/2014/main" id="{C565F2E4-66ED-F8BF-BCD6-68CCF1062971}"/>
              </a:ext>
            </a:extLst>
          </p:cNvPr>
          <p:cNvSpPr txBox="1"/>
          <p:nvPr/>
        </p:nvSpPr>
        <p:spPr>
          <a:xfrm>
            <a:off x="1458967" y="4836090"/>
            <a:ext cx="257334" cy="369332"/>
          </a:xfrm>
          <a:prstGeom prst="rect">
            <a:avLst/>
          </a:prstGeom>
          <a:noFill/>
        </p:spPr>
        <p:txBody>
          <a:bodyPr wrap="square" rtlCol="0">
            <a:spAutoFit/>
          </a:bodyPr>
          <a:lstStyle/>
          <a:p>
            <a:r>
              <a:rPr lang="en-US" altLang="zh-CN" b="1" dirty="0"/>
              <a:t>C</a:t>
            </a:r>
            <a:endParaRPr lang="zh-CN" altLang="en-US" b="1" dirty="0"/>
          </a:p>
        </p:txBody>
      </p:sp>
      <p:cxnSp>
        <p:nvCxnSpPr>
          <p:cNvPr id="73" name="直接连接符 72">
            <a:extLst>
              <a:ext uri="{FF2B5EF4-FFF2-40B4-BE49-F238E27FC236}">
                <a16:creationId xmlns:a16="http://schemas.microsoft.com/office/drawing/2014/main" id="{779F4971-36EC-1D0B-2772-1AB01A30F706}"/>
              </a:ext>
            </a:extLst>
          </p:cNvPr>
          <p:cNvCxnSpPr>
            <a:cxnSpLocks/>
            <a:stCxn id="72" idx="1"/>
          </p:cNvCxnSpPr>
          <p:nvPr/>
        </p:nvCxnSpPr>
        <p:spPr>
          <a:xfrm flipH="1">
            <a:off x="1274030" y="5020756"/>
            <a:ext cx="184937" cy="0"/>
          </a:xfrm>
          <a:prstGeom prst="line">
            <a:avLst/>
          </a:prstGeom>
        </p:spPr>
        <p:style>
          <a:lnRef idx="2">
            <a:schemeClr val="accent1"/>
          </a:lnRef>
          <a:fillRef idx="0">
            <a:schemeClr val="accent1"/>
          </a:fillRef>
          <a:effectRef idx="1">
            <a:schemeClr val="accent1"/>
          </a:effectRef>
          <a:fontRef idx="minor">
            <a:schemeClr val="tx1"/>
          </a:fontRef>
        </p:style>
      </p:cxnSp>
      <p:sp>
        <p:nvSpPr>
          <p:cNvPr id="75" name="矩形 74">
            <a:extLst>
              <a:ext uri="{FF2B5EF4-FFF2-40B4-BE49-F238E27FC236}">
                <a16:creationId xmlns:a16="http://schemas.microsoft.com/office/drawing/2014/main" id="{86B5460D-72EB-23F0-DD4A-E716692AF55B}"/>
              </a:ext>
            </a:extLst>
          </p:cNvPr>
          <p:cNvSpPr/>
          <p:nvPr/>
        </p:nvSpPr>
        <p:spPr>
          <a:xfrm>
            <a:off x="5521806" y="4434161"/>
            <a:ext cx="337183" cy="6012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C</a:t>
            </a:r>
            <a:endParaRPr lang="zh-CN" altLang="en-US" dirty="0"/>
          </a:p>
        </p:txBody>
      </p:sp>
      <p:sp>
        <p:nvSpPr>
          <p:cNvPr id="77" name="矩形 76">
            <a:extLst>
              <a:ext uri="{FF2B5EF4-FFF2-40B4-BE49-F238E27FC236}">
                <a16:creationId xmlns:a16="http://schemas.microsoft.com/office/drawing/2014/main" id="{A5C53B18-7955-08E8-7CBC-DC4B36C1C900}"/>
              </a:ext>
            </a:extLst>
          </p:cNvPr>
          <p:cNvSpPr/>
          <p:nvPr/>
        </p:nvSpPr>
        <p:spPr>
          <a:xfrm>
            <a:off x="5521996" y="5218663"/>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G</a:t>
            </a:r>
            <a:endParaRPr lang="zh-CN" altLang="en-US" dirty="0"/>
          </a:p>
        </p:txBody>
      </p:sp>
      <p:sp>
        <p:nvSpPr>
          <p:cNvPr id="79" name="矩形 78">
            <a:extLst>
              <a:ext uri="{FF2B5EF4-FFF2-40B4-BE49-F238E27FC236}">
                <a16:creationId xmlns:a16="http://schemas.microsoft.com/office/drawing/2014/main" id="{8202E384-F646-ADF2-E54D-4648C40C219B}"/>
              </a:ext>
            </a:extLst>
          </p:cNvPr>
          <p:cNvSpPr/>
          <p:nvPr/>
        </p:nvSpPr>
        <p:spPr>
          <a:xfrm>
            <a:off x="6003609" y="4434161"/>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A</a:t>
            </a:r>
            <a:endParaRPr lang="zh-CN" altLang="en-US" dirty="0"/>
          </a:p>
        </p:txBody>
      </p:sp>
      <p:sp>
        <p:nvSpPr>
          <p:cNvPr id="81" name="矩形 80">
            <a:extLst>
              <a:ext uri="{FF2B5EF4-FFF2-40B4-BE49-F238E27FC236}">
                <a16:creationId xmlns:a16="http://schemas.microsoft.com/office/drawing/2014/main" id="{3E1757EB-13AA-3FCF-BAD9-A8A3F425382D}"/>
              </a:ext>
            </a:extLst>
          </p:cNvPr>
          <p:cNvSpPr/>
          <p:nvPr/>
        </p:nvSpPr>
        <p:spPr>
          <a:xfrm>
            <a:off x="6500058" y="5218663"/>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A</a:t>
            </a:r>
            <a:endParaRPr lang="zh-CN" altLang="en-US" dirty="0"/>
          </a:p>
        </p:txBody>
      </p:sp>
      <p:sp>
        <p:nvSpPr>
          <p:cNvPr id="83" name="矩形 82">
            <a:extLst>
              <a:ext uri="{FF2B5EF4-FFF2-40B4-BE49-F238E27FC236}">
                <a16:creationId xmlns:a16="http://schemas.microsoft.com/office/drawing/2014/main" id="{E142305F-EB8A-A9BA-65F7-2B503FCD154D}"/>
              </a:ext>
            </a:extLst>
          </p:cNvPr>
          <p:cNvSpPr/>
          <p:nvPr/>
        </p:nvSpPr>
        <p:spPr>
          <a:xfrm>
            <a:off x="6981670" y="4434161"/>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G</a:t>
            </a:r>
            <a:endParaRPr lang="zh-CN" altLang="en-US" dirty="0"/>
          </a:p>
        </p:txBody>
      </p:sp>
      <p:sp>
        <p:nvSpPr>
          <p:cNvPr id="85" name="矩形 84">
            <a:extLst>
              <a:ext uri="{FF2B5EF4-FFF2-40B4-BE49-F238E27FC236}">
                <a16:creationId xmlns:a16="http://schemas.microsoft.com/office/drawing/2014/main" id="{919C09FA-4723-86C3-7643-EFEAA489779A}"/>
              </a:ext>
            </a:extLst>
          </p:cNvPr>
          <p:cNvSpPr/>
          <p:nvPr/>
        </p:nvSpPr>
        <p:spPr>
          <a:xfrm>
            <a:off x="6996508" y="5221996"/>
            <a:ext cx="337183" cy="601270"/>
          </a:xfrm>
          <a:prstGeom prst="rect">
            <a:avLst/>
          </a:prstGeom>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C</a:t>
            </a:r>
            <a:endParaRPr lang="zh-CN" altLang="en-US" dirty="0"/>
          </a:p>
        </p:txBody>
      </p:sp>
      <p:sp>
        <p:nvSpPr>
          <p:cNvPr id="87" name="矩形 86">
            <a:extLst>
              <a:ext uri="{FF2B5EF4-FFF2-40B4-BE49-F238E27FC236}">
                <a16:creationId xmlns:a16="http://schemas.microsoft.com/office/drawing/2014/main" id="{82F1C0CE-62E1-67A4-41BA-F61F5DC03DBA}"/>
              </a:ext>
            </a:extLst>
          </p:cNvPr>
          <p:cNvSpPr/>
          <p:nvPr/>
        </p:nvSpPr>
        <p:spPr>
          <a:xfrm>
            <a:off x="4625329" y="5218663"/>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G</a:t>
            </a:r>
            <a:endParaRPr lang="zh-CN" altLang="en-US" dirty="0"/>
          </a:p>
        </p:txBody>
      </p:sp>
      <p:sp>
        <p:nvSpPr>
          <p:cNvPr id="89" name="矩形 88">
            <a:extLst>
              <a:ext uri="{FF2B5EF4-FFF2-40B4-BE49-F238E27FC236}">
                <a16:creationId xmlns:a16="http://schemas.microsoft.com/office/drawing/2014/main" id="{1B56BAE3-8EDD-D0E0-E91B-82451216C6DE}"/>
              </a:ext>
            </a:extLst>
          </p:cNvPr>
          <p:cNvSpPr/>
          <p:nvPr/>
        </p:nvSpPr>
        <p:spPr>
          <a:xfrm>
            <a:off x="5066149" y="4434161"/>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G</a:t>
            </a:r>
            <a:endParaRPr lang="zh-CN" altLang="en-US" dirty="0"/>
          </a:p>
        </p:txBody>
      </p:sp>
      <p:sp>
        <p:nvSpPr>
          <p:cNvPr id="91" name="矩形 90">
            <a:extLst>
              <a:ext uri="{FF2B5EF4-FFF2-40B4-BE49-F238E27FC236}">
                <a16:creationId xmlns:a16="http://schemas.microsoft.com/office/drawing/2014/main" id="{2C900209-F58A-4D3F-ACBB-FD5EEE46A298}"/>
              </a:ext>
            </a:extLst>
          </p:cNvPr>
          <p:cNvSpPr/>
          <p:nvPr/>
        </p:nvSpPr>
        <p:spPr>
          <a:xfrm>
            <a:off x="7463282" y="5218663"/>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T</a:t>
            </a:r>
            <a:endParaRPr lang="zh-CN" altLang="en-US" dirty="0"/>
          </a:p>
        </p:txBody>
      </p:sp>
      <p:sp>
        <p:nvSpPr>
          <p:cNvPr id="93" name="矩形 92">
            <a:extLst>
              <a:ext uri="{FF2B5EF4-FFF2-40B4-BE49-F238E27FC236}">
                <a16:creationId xmlns:a16="http://schemas.microsoft.com/office/drawing/2014/main" id="{5B3AEADE-7F1D-A746-124C-CBE66D1C16BC}"/>
              </a:ext>
            </a:extLst>
          </p:cNvPr>
          <p:cNvSpPr/>
          <p:nvPr/>
        </p:nvSpPr>
        <p:spPr>
          <a:xfrm>
            <a:off x="7463282" y="4434161"/>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A</a:t>
            </a:r>
            <a:endParaRPr lang="zh-CN" altLang="en-US" dirty="0"/>
          </a:p>
        </p:txBody>
      </p:sp>
      <p:sp>
        <p:nvSpPr>
          <p:cNvPr id="95" name="矩形 94">
            <a:extLst>
              <a:ext uri="{FF2B5EF4-FFF2-40B4-BE49-F238E27FC236}">
                <a16:creationId xmlns:a16="http://schemas.microsoft.com/office/drawing/2014/main" id="{A2F76E5B-03CD-386E-F6E7-7C7550950BDF}"/>
              </a:ext>
            </a:extLst>
          </p:cNvPr>
          <p:cNvSpPr/>
          <p:nvPr/>
        </p:nvSpPr>
        <p:spPr>
          <a:xfrm>
            <a:off x="6003608" y="5218663"/>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T</a:t>
            </a:r>
            <a:endParaRPr lang="zh-CN" altLang="en-US" dirty="0"/>
          </a:p>
        </p:txBody>
      </p:sp>
      <p:sp>
        <p:nvSpPr>
          <p:cNvPr id="97" name="矩形 96">
            <a:extLst>
              <a:ext uri="{FF2B5EF4-FFF2-40B4-BE49-F238E27FC236}">
                <a16:creationId xmlns:a16="http://schemas.microsoft.com/office/drawing/2014/main" id="{6A9BE71C-25B7-712E-BE36-A83133B4A30A}"/>
              </a:ext>
            </a:extLst>
          </p:cNvPr>
          <p:cNvSpPr/>
          <p:nvPr/>
        </p:nvSpPr>
        <p:spPr>
          <a:xfrm>
            <a:off x="4625329" y="4434161"/>
            <a:ext cx="337183" cy="601270"/>
          </a:xfrm>
          <a:prstGeom prst="rect">
            <a:avLst/>
          </a:prstGeom>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C</a:t>
            </a:r>
            <a:endParaRPr lang="zh-CN" altLang="en-US" b="1" dirty="0"/>
          </a:p>
        </p:txBody>
      </p:sp>
      <p:sp>
        <p:nvSpPr>
          <p:cNvPr id="99" name="矩形 98">
            <a:extLst>
              <a:ext uri="{FF2B5EF4-FFF2-40B4-BE49-F238E27FC236}">
                <a16:creationId xmlns:a16="http://schemas.microsoft.com/office/drawing/2014/main" id="{FA875222-67E4-DD39-AF9E-0A38C8FDD410}"/>
              </a:ext>
            </a:extLst>
          </p:cNvPr>
          <p:cNvSpPr/>
          <p:nvPr/>
        </p:nvSpPr>
        <p:spPr>
          <a:xfrm>
            <a:off x="6485220" y="4434161"/>
            <a:ext cx="337183" cy="60127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T</a:t>
            </a:r>
            <a:endParaRPr lang="zh-CN" altLang="en-US" dirty="0"/>
          </a:p>
        </p:txBody>
      </p:sp>
      <p:sp>
        <p:nvSpPr>
          <p:cNvPr id="101" name="矩形 100">
            <a:extLst>
              <a:ext uri="{FF2B5EF4-FFF2-40B4-BE49-F238E27FC236}">
                <a16:creationId xmlns:a16="http://schemas.microsoft.com/office/drawing/2014/main" id="{BE3E021E-6D71-F20E-9177-F5DB6A0DE7C3}"/>
              </a:ext>
            </a:extLst>
          </p:cNvPr>
          <p:cNvSpPr/>
          <p:nvPr/>
        </p:nvSpPr>
        <p:spPr>
          <a:xfrm>
            <a:off x="5080986" y="5218663"/>
            <a:ext cx="337183" cy="6012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C</a:t>
            </a:r>
            <a:endParaRPr lang="zh-CN" altLang="en-US" dirty="0"/>
          </a:p>
        </p:txBody>
      </p:sp>
      <p:sp>
        <p:nvSpPr>
          <p:cNvPr id="102" name="椭圆 101">
            <a:extLst>
              <a:ext uri="{FF2B5EF4-FFF2-40B4-BE49-F238E27FC236}">
                <a16:creationId xmlns:a16="http://schemas.microsoft.com/office/drawing/2014/main" id="{6B6BDE70-1889-ED2A-6D9F-7D4E6A6371FA}"/>
              </a:ext>
            </a:extLst>
          </p:cNvPr>
          <p:cNvSpPr/>
          <p:nvPr/>
        </p:nvSpPr>
        <p:spPr>
          <a:xfrm>
            <a:off x="4603280" y="4100391"/>
            <a:ext cx="381279" cy="331249"/>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M</a:t>
            </a:r>
            <a:endParaRPr lang="zh-CN" altLang="en-US" dirty="0"/>
          </a:p>
        </p:txBody>
      </p:sp>
      <p:sp>
        <p:nvSpPr>
          <p:cNvPr id="104" name="椭圆 103">
            <a:extLst>
              <a:ext uri="{FF2B5EF4-FFF2-40B4-BE49-F238E27FC236}">
                <a16:creationId xmlns:a16="http://schemas.microsoft.com/office/drawing/2014/main" id="{7F05D3DA-1C78-8720-1F47-B1805EE73FF8}"/>
              </a:ext>
            </a:extLst>
          </p:cNvPr>
          <p:cNvSpPr/>
          <p:nvPr/>
        </p:nvSpPr>
        <p:spPr>
          <a:xfrm>
            <a:off x="5495609" y="1649811"/>
            <a:ext cx="381279" cy="331249"/>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M</a:t>
            </a:r>
            <a:endParaRPr lang="zh-CN" altLang="en-US" dirty="0"/>
          </a:p>
        </p:txBody>
      </p:sp>
      <p:sp>
        <p:nvSpPr>
          <p:cNvPr id="106" name="椭圆 105">
            <a:extLst>
              <a:ext uri="{FF2B5EF4-FFF2-40B4-BE49-F238E27FC236}">
                <a16:creationId xmlns:a16="http://schemas.microsoft.com/office/drawing/2014/main" id="{57AA55CA-993B-1056-98C3-6668EBA02334}"/>
              </a:ext>
            </a:extLst>
          </p:cNvPr>
          <p:cNvSpPr/>
          <p:nvPr/>
        </p:nvSpPr>
        <p:spPr>
          <a:xfrm>
            <a:off x="5484922" y="4101657"/>
            <a:ext cx="381279" cy="331249"/>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M</a:t>
            </a:r>
            <a:endParaRPr lang="zh-CN" altLang="en-US" dirty="0"/>
          </a:p>
        </p:txBody>
      </p:sp>
      <p:sp>
        <p:nvSpPr>
          <p:cNvPr id="108" name="椭圆 107">
            <a:extLst>
              <a:ext uri="{FF2B5EF4-FFF2-40B4-BE49-F238E27FC236}">
                <a16:creationId xmlns:a16="http://schemas.microsoft.com/office/drawing/2014/main" id="{55993369-AAE7-7565-F011-FDFD54928BDE}"/>
              </a:ext>
            </a:extLst>
          </p:cNvPr>
          <p:cNvSpPr/>
          <p:nvPr/>
        </p:nvSpPr>
        <p:spPr>
          <a:xfrm>
            <a:off x="6959621" y="3318410"/>
            <a:ext cx="381279" cy="331249"/>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M</a:t>
            </a:r>
            <a:endParaRPr lang="zh-CN" altLang="en-US" dirty="0"/>
          </a:p>
        </p:txBody>
      </p:sp>
      <p:sp>
        <p:nvSpPr>
          <p:cNvPr id="111" name="文本框 110">
            <a:extLst>
              <a:ext uri="{FF2B5EF4-FFF2-40B4-BE49-F238E27FC236}">
                <a16:creationId xmlns:a16="http://schemas.microsoft.com/office/drawing/2014/main" id="{8406D468-1A73-5CF6-E475-2A8E6F8389F7}"/>
              </a:ext>
            </a:extLst>
          </p:cNvPr>
          <p:cNvSpPr txBox="1"/>
          <p:nvPr/>
        </p:nvSpPr>
        <p:spPr>
          <a:xfrm>
            <a:off x="8964893" y="2137531"/>
            <a:ext cx="2783414" cy="1077218"/>
          </a:xfrm>
          <a:prstGeom prst="rect">
            <a:avLst/>
          </a:prstGeom>
          <a:noFill/>
        </p:spPr>
        <p:txBody>
          <a:bodyPr wrap="square" rtlCol="0">
            <a:spAutoFit/>
          </a:bodyPr>
          <a:lstStyle/>
          <a:p>
            <a:r>
              <a:rPr lang="en-US" altLang="zh-CN" sz="3200" b="1" dirty="0">
                <a:highlight>
                  <a:srgbClr val="FF0000"/>
                </a:highlight>
              </a:rPr>
              <a:t>0</a:t>
            </a:r>
            <a:r>
              <a:rPr lang="en-US" altLang="zh-CN" sz="3200" dirty="0"/>
              <a:t> 0 1 0 0 0 0</a:t>
            </a:r>
          </a:p>
          <a:p>
            <a:r>
              <a:rPr lang="en-US" altLang="zh-CN" sz="3200" dirty="0"/>
              <a:t>0 0 0 0 0 </a:t>
            </a:r>
            <a:r>
              <a:rPr lang="en-US" altLang="zh-CN" sz="3200" b="1" dirty="0">
                <a:highlight>
                  <a:srgbClr val="00FFFF"/>
                </a:highlight>
              </a:rPr>
              <a:t>1</a:t>
            </a:r>
            <a:r>
              <a:rPr lang="en-US" altLang="zh-CN" sz="3200" dirty="0"/>
              <a:t> 0</a:t>
            </a:r>
            <a:endParaRPr lang="zh-CN" altLang="en-US" sz="3200" dirty="0"/>
          </a:p>
        </p:txBody>
      </p:sp>
      <p:sp>
        <p:nvSpPr>
          <p:cNvPr id="113" name="文本框 112">
            <a:extLst>
              <a:ext uri="{FF2B5EF4-FFF2-40B4-BE49-F238E27FC236}">
                <a16:creationId xmlns:a16="http://schemas.microsoft.com/office/drawing/2014/main" id="{3F8FEBD6-DCCF-83AC-E6FC-F590B4D83BDE}"/>
              </a:ext>
            </a:extLst>
          </p:cNvPr>
          <p:cNvSpPr txBox="1"/>
          <p:nvPr/>
        </p:nvSpPr>
        <p:spPr>
          <a:xfrm>
            <a:off x="9070980" y="4569390"/>
            <a:ext cx="2783414" cy="1077218"/>
          </a:xfrm>
          <a:prstGeom prst="rect">
            <a:avLst/>
          </a:prstGeom>
          <a:noFill/>
        </p:spPr>
        <p:txBody>
          <a:bodyPr wrap="square" rtlCol="0">
            <a:spAutoFit/>
          </a:bodyPr>
          <a:lstStyle/>
          <a:p>
            <a:r>
              <a:rPr lang="en-US" altLang="zh-CN" sz="3200" b="1" dirty="0">
                <a:highlight>
                  <a:srgbClr val="FF0000"/>
                </a:highlight>
              </a:rPr>
              <a:t>1</a:t>
            </a:r>
            <a:r>
              <a:rPr lang="en-US" altLang="zh-CN" sz="3200" dirty="0"/>
              <a:t> 0 1 0 0 0 0</a:t>
            </a:r>
          </a:p>
          <a:p>
            <a:r>
              <a:rPr lang="en-US" altLang="zh-CN" sz="3200" dirty="0"/>
              <a:t>0 0 0 0 0 </a:t>
            </a:r>
            <a:r>
              <a:rPr lang="en-US" altLang="zh-CN" sz="3200" b="1" dirty="0">
                <a:highlight>
                  <a:srgbClr val="00FFFF"/>
                </a:highlight>
              </a:rPr>
              <a:t>0</a:t>
            </a:r>
            <a:r>
              <a:rPr lang="en-US" altLang="zh-CN" sz="3200" dirty="0"/>
              <a:t> 0</a:t>
            </a:r>
            <a:endParaRPr lang="zh-CN" altLang="en-US" sz="3200" dirty="0"/>
          </a:p>
        </p:txBody>
      </p:sp>
      <p:sp>
        <p:nvSpPr>
          <p:cNvPr id="117" name="椭圆 116">
            <a:extLst>
              <a:ext uri="{FF2B5EF4-FFF2-40B4-BE49-F238E27FC236}">
                <a16:creationId xmlns:a16="http://schemas.microsoft.com/office/drawing/2014/main" id="{B0E670BD-D821-E88D-EF4F-BC6597294351}"/>
              </a:ext>
            </a:extLst>
          </p:cNvPr>
          <p:cNvSpPr/>
          <p:nvPr/>
        </p:nvSpPr>
        <p:spPr>
          <a:xfrm>
            <a:off x="1415885" y="4356245"/>
            <a:ext cx="520495" cy="497377"/>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000" b="1" dirty="0"/>
              <a:t>M</a:t>
            </a:r>
            <a:endParaRPr lang="zh-CN" altLang="en-US" sz="2000" b="1" dirty="0"/>
          </a:p>
        </p:txBody>
      </p:sp>
      <p:sp>
        <p:nvSpPr>
          <p:cNvPr id="122" name="五边形 121">
            <a:extLst>
              <a:ext uri="{FF2B5EF4-FFF2-40B4-BE49-F238E27FC236}">
                <a16:creationId xmlns:a16="http://schemas.microsoft.com/office/drawing/2014/main" id="{760692A5-D14B-EC24-36D4-7237FD1FD736}"/>
              </a:ext>
            </a:extLst>
          </p:cNvPr>
          <p:cNvSpPr/>
          <p:nvPr/>
        </p:nvSpPr>
        <p:spPr>
          <a:xfrm>
            <a:off x="2025395" y="2598655"/>
            <a:ext cx="672389" cy="621081"/>
          </a:xfrm>
          <a:prstGeom prst="pentagon">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a:extLst>
              <a:ext uri="{FF2B5EF4-FFF2-40B4-BE49-F238E27FC236}">
                <a16:creationId xmlns:a16="http://schemas.microsoft.com/office/drawing/2014/main" id="{4492C3F6-9B6F-D941-D7A5-B334C7AF16A7}"/>
              </a:ext>
            </a:extLst>
          </p:cNvPr>
          <p:cNvSpPr/>
          <p:nvPr/>
        </p:nvSpPr>
        <p:spPr>
          <a:xfrm>
            <a:off x="3078990" y="2553255"/>
            <a:ext cx="659891" cy="321888"/>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C</a:t>
            </a:r>
            <a:endParaRPr lang="zh-CN" altLang="en-US" b="1" dirty="0"/>
          </a:p>
        </p:txBody>
      </p:sp>
      <p:sp>
        <p:nvSpPr>
          <p:cNvPr id="124" name="椭圆 123">
            <a:extLst>
              <a:ext uri="{FF2B5EF4-FFF2-40B4-BE49-F238E27FC236}">
                <a16:creationId xmlns:a16="http://schemas.microsoft.com/office/drawing/2014/main" id="{E0D2505B-757E-DFD3-0A25-33B508978F70}"/>
              </a:ext>
            </a:extLst>
          </p:cNvPr>
          <p:cNvSpPr/>
          <p:nvPr/>
        </p:nvSpPr>
        <p:spPr>
          <a:xfrm>
            <a:off x="630439" y="2463137"/>
            <a:ext cx="556173" cy="3671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a:t>
            </a:r>
            <a:endParaRPr lang="zh-CN" altLang="en-US" b="1" dirty="0"/>
          </a:p>
        </p:txBody>
      </p:sp>
      <p:cxnSp>
        <p:nvCxnSpPr>
          <p:cNvPr id="125" name="直接连接符 124">
            <a:extLst>
              <a:ext uri="{FF2B5EF4-FFF2-40B4-BE49-F238E27FC236}">
                <a16:creationId xmlns:a16="http://schemas.microsoft.com/office/drawing/2014/main" id="{F267071D-6CB3-6DA7-F271-B040D96CC433}"/>
              </a:ext>
            </a:extLst>
          </p:cNvPr>
          <p:cNvCxnSpPr>
            <a:cxnSpLocks/>
            <a:stCxn id="122" idx="5"/>
          </p:cNvCxnSpPr>
          <p:nvPr/>
        </p:nvCxnSpPr>
        <p:spPr>
          <a:xfrm flipV="1">
            <a:off x="2697783" y="2761965"/>
            <a:ext cx="368710" cy="73921"/>
          </a:xfrm>
          <a:prstGeom prst="line">
            <a:avLst/>
          </a:prstGeom>
        </p:spPr>
        <p:style>
          <a:lnRef idx="2">
            <a:schemeClr val="accent1"/>
          </a:lnRef>
          <a:fillRef idx="0">
            <a:schemeClr val="accent1"/>
          </a:fillRef>
          <a:effectRef idx="1">
            <a:schemeClr val="accent1"/>
          </a:effectRef>
          <a:fontRef idx="minor">
            <a:schemeClr val="tx1"/>
          </a:fontRef>
        </p:style>
      </p:cxnSp>
      <p:cxnSp>
        <p:nvCxnSpPr>
          <p:cNvPr id="126" name="直接连接符 125">
            <a:extLst>
              <a:ext uri="{FF2B5EF4-FFF2-40B4-BE49-F238E27FC236}">
                <a16:creationId xmlns:a16="http://schemas.microsoft.com/office/drawing/2014/main" id="{F744EB04-2494-66BB-2AD0-2CCF25ABB800}"/>
              </a:ext>
            </a:extLst>
          </p:cNvPr>
          <p:cNvCxnSpPr>
            <a:cxnSpLocks/>
            <a:stCxn id="122" idx="1"/>
          </p:cNvCxnSpPr>
          <p:nvPr/>
        </p:nvCxnSpPr>
        <p:spPr>
          <a:xfrm flipH="1" flipV="1">
            <a:off x="1695217" y="2714199"/>
            <a:ext cx="330179" cy="121687"/>
          </a:xfrm>
          <a:prstGeom prst="line">
            <a:avLst/>
          </a:prstGeom>
        </p:spPr>
        <p:style>
          <a:lnRef idx="2">
            <a:schemeClr val="accent1"/>
          </a:lnRef>
          <a:fillRef idx="0">
            <a:schemeClr val="accent1"/>
          </a:fillRef>
          <a:effectRef idx="1">
            <a:schemeClr val="accent1"/>
          </a:effectRef>
          <a:fontRef idx="minor">
            <a:schemeClr val="tx1"/>
          </a:fontRef>
        </p:style>
      </p:cxnSp>
      <p:sp>
        <p:nvSpPr>
          <p:cNvPr id="127" name="文本框 126">
            <a:extLst>
              <a:ext uri="{FF2B5EF4-FFF2-40B4-BE49-F238E27FC236}">
                <a16:creationId xmlns:a16="http://schemas.microsoft.com/office/drawing/2014/main" id="{6F3D654D-D301-A2D7-26F9-BC48225499A5}"/>
              </a:ext>
            </a:extLst>
          </p:cNvPr>
          <p:cNvSpPr txBox="1"/>
          <p:nvPr/>
        </p:nvSpPr>
        <p:spPr>
          <a:xfrm>
            <a:off x="2188415" y="2276239"/>
            <a:ext cx="257334" cy="369332"/>
          </a:xfrm>
          <a:prstGeom prst="rect">
            <a:avLst/>
          </a:prstGeom>
          <a:noFill/>
        </p:spPr>
        <p:txBody>
          <a:bodyPr wrap="square" rtlCol="0">
            <a:spAutoFit/>
          </a:bodyPr>
          <a:lstStyle/>
          <a:p>
            <a:r>
              <a:rPr lang="en-US" altLang="zh-CN" dirty="0"/>
              <a:t>O</a:t>
            </a:r>
            <a:endParaRPr lang="zh-CN" altLang="en-US" dirty="0"/>
          </a:p>
        </p:txBody>
      </p:sp>
      <p:sp>
        <p:nvSpPr>
          <p:cNvPr id="128" name="文本框 127">
            <a:extLst>
              <a:ext uri="{FF2B5EF4-FFF2-40B4-BE49-F238E27FC236}">
                <a16:creationId xmlns:a16="http://schemas.microsoft.com/office/drawing/2014/main" id="{7055D069-9EBC-3C8E-AE21-D9CC4278A2B7}"/>
              </a:ext>
            </a:extLst>
          </p:cNvPr>
          <p:cNvSpPr txBox="1"/>
          <p:nvPr/>
        </p:nvSpPr>
        <p:spPr>
          <a:xfrm>
            <a:off x="1458967" y="2460905"/>
            <a:ext cx="257334" cy="369332"/>
          </a:xfrm>
          <a:prstGeom prst="rect">
            <a:avLst/>
          </a:prstGeom>
          <a:noFill/>
        </p:spPr>
        <p:txBody>
          <a:bodyPr wrap="square" rtlCol="0">
            <a:spAutoFit/>
          </a:bodyPr>
          <a:lstStyle/>
          <a:p>
            <a:r>
              <a:rPr lang="en-US" altLang="zh-CN" b="1" dirty="0"/>
              <a:t>C</a:t>
            </a:r>
            <a:endParaRPr lang="zh-CN" altLang="en-US" b="1" dirty="0"/>
          </a:p>
        </p:txBody>
      </p:sp>
      <p:cxnSp>
        <p:nvCxnSpPr>
          <p:cNvPr id="129" name="直接连接符 128">
            <a:extLst>
              <a:ext uri="{FF2B5EF4-FFF2-40B4-BE49-F238E27FC236}">
                <a16:creationId xmlns:a16="http://schemas.microsoft.com/office/drawing/2014/main" id="{F166F179-1BB5-E9BA-031B-3088D289D96E}"/>
              </a:ext>
            </a:extLst>
          </p:cNvPr>
          <p:cNvCxnSpPr>
            <a:cxnSpLocks/>
            <a:stCxn id="128" idx="1"/>
          </p:cNvCxnSpPr>
          <p:nvPr/>
        </p:nvCxnSpPr>
        <p:spPr>
          <a:xfrm flipH="1">
            <a:off x="1274030" y="2645571"/>
            <a:ext cx="184937" cy="0"/>
          </a:xfrm>
          <a:prstGeom prst="line">
            <a:avLst/>
          </a:prstGeom>
        </p:spPr>
        <p:style>
          <a:lnRef idx="2">
            <a:schemeClr val="accent1"/>
          </a:lnRef>
          <a:fillRef idx="0">
            <a:schemeClr val="accent1"/>
          </a:fillRef>
          <a:effectRef idx="1">
            <a:schemeClr val="accent1"/>
          </a:effectRef>
          <a:fontRef idx="minor">
            <a:schemeClr val="tx1"/>
          </a:fontRef>
        </p:style>
      </p:cxnSp>
      <p:sp>
        <p:nvSpPr>
          <p:cNvPr id="131" name="箭头: 下 130">
            <a:extLst>
              <a:ext uri="{FF2B5EF4-FFF2-40B4-BE49-F238E27FC236}">
                <a16:creationId xmlns:a16="http://schemas.microsoft.com/office/drawing/2014/main" id="{08F46201-503D-E900-652A-353B9C08EE38}"/>
              </a:ext>
            </a:extLst>
          </p:cNvPr>
          <p:cNvSpPr/>
          <p:nvPr/>
        </p:nvSpPr>
        <p:spPr>
          <a:xfrm>
            <a:off x="1645843" y="3342621"/>
            <a:ext cx="257334" cy="80207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箭头: 下 132">
            <a:extLst>
              <a:ext uri="{FF2B5EF4-FFF2-40B4-BE49-F238E27FC236}">
                <a16:creationId xmlns:a16="http://schemas.microsoft.com/office/drawing/2014/main" id="{51948311-7B5E-B392-45BD-61470672BF5D}"/>
              </a:ext>
            </a:extLst>
          </p:cNvPr>
          <p:cNvSpPr/>
          <p:nvPr/>
        </p:nvSpPr>
        <p:spPr>
          <a:xfrm rot="10800000">
            <a:off x="1306919" y="2909047"/>
            <a:ext cx="257334" cy="802070"/>
          </a:xfrm>
          <a:prstGeom prst="downArrow">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文本框 133">
            <a:extLst>
              <a:ext uri="{FF2B5EF4-FFF2-40B4-BE49-F238E27FC236}">
                <a16:creationId xmlns:a16="http://schemas.microsoft.com/office/drawing/2014/main" id="{67FCE195-8C08-3EE4-5759-4E169669D4D4}"/>
              </a:ext>
            </a:extLst>
          </p:cNvPr>
          <p:cNvSpPr txBox="1"/>
          <p:nvPr/>
        </p:nvSpPr>
        <p:spPr>
          <a:xfrm>
            <a:off x="1936380" y="3504925"/>
            <a:ext cx="702992" cy="461665"/>
          </a:xfrm>
          <a:prstGeom prst="rect">
            <a:avLst/>
          </a:prstGeom>
          <a:noFill/>
        </p:spPr>
        <p:txBody>
          <a:bodyPr wrap="square" rtlCol="0">
            <a:spAutoFit/>
          </a:bodyPr>
          <a:lstStyle/>
          <a:p>
            <a:r>
              <a:rPr lang="en-US" altLang="zh-CN" sz="2400" b="1" dirty="0"/>
              <a:t>E</a:t>
            </a:r>
            <a:r>
              <a:rPr lang="en-US" altLang="zh-CN" sz="2000" b="1" dirty="0"/>
              <a:t>d</a:t>
            </a:r>
            <a:endParaRPr lang="zh-CN" altLang="en-US" sz="2400" b="1" dirty="0"/>
          </a:p>
        </p:txBody>
      </p:sp>
      <p:sp>
        <p:nvSpPr>
          <p:cNvPr id="136" name="文本框 135">
            <a:extLst>
              <a:ext uri="{FF2B5EF4-FFF2-40B4-BE49-F238E27FC236}">
                <a16:creationId xmlns:a16="http://schemas.microsoft.com/office/drawing/2014/main" id="{F4A36727-5F8D-4735-9D0E-0D082161C6B1}"/>
              </a:ext>
            </a:extLst>
          </p:cNvPr>
          <p:cNvSpPr txBox="1"/>
          <p:nvPr/>
        </p:nvSpPr>
        <p:spPr>
          <a:xfrm>
            <a:off x="417548" y="3140666"/>
            <a:ext cx="981953" cy="461665"/>
          </a:xfrm>
          <a:prstGeom prst="rect">
            <a:avLst/>
          </a:prstGeom>
          <a:noFill/>
        </p:spPr>
        <p:txBody>
          <a:bodyPr wrap="square" rtlCol="0">
            <a:spAutoFit/>
          </a:bodyPr>
          <a:lstStyle/>
          <a:p>
            <a:r>
              <a:rPr lang="en-US" altLang="zh-CN" sz="2400" b="1" dirty="0"/>
              <a:t>1-E</a:t>
            </a:r>
            <a:r>
              <a:rPr lang="en-US" altLang="zh-CN" sz="2000" b="1" dirty="0"/>
              <a:t>m</a:t>
            </a:r>
            <a:endParaRPr lang="zh-CN" altLang="en-US" sz="2400" b="1" dirty="0"/>
          </a:p>
        </p:txBody>
      </p:sp>
      <p:sp>
        <p:nvSpPr>
          <p:cNvPr id="138" name="箭头: 下 137">
            <a:extLst>
              <a:ext uri="{FF2B5EF4-FFF2-40B4-BE49-F238E27FC236}">
                <a16:creationId xmlns:a16="http://schemas.microsoft.com/office/drawing/2014/main" id="{F0579D29-B7AB-BA92-7ECC-7A2E7EC6CDE0}"/>
              </a:ext>
            </a:extLst>
          </p:cNvPr>
          <p:cNvSpPr/>
          <p:nvPr/>
        </p:nvSpPr>
        <p:spPr>
          <a:xfrm>
            <a:off x="5947791" y="3604879"/>
            <a:ext cx="599403" cy="539812"/>
          </a:xfrm>
          <a:prstGeom prst="downArrow">
            <a:avLst/>
          </a:prstGeom>
          <a:solidFill>
            <a:schemeClr val="bg1">
              <a:lumMod val="7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文本框 139">
            <a:extLst>
              <a:ext uri="{FF2B5EF4-FFF2-40B4-BE49-F238E27FC236}">
                <a16:creationId xmlns:a16="http://schemas.microsoft.com/office/drawing/2014/main" id="{B2BCE478-1253-4061-35C5-AE5E1FED84CE}"/>
              </a:ext>
            </a:extLst>
          </p:cNvPr>
          <p:cNvSpPr txBox="1"/>
          <p:nvPr/>
        </p:nvSpPr>
        <p:spPr>
          <a:xfrm>
            <a:off x="6539652" y="3739997"/>
            <a:ext cx="702992" cy="461665"/>
          </a:xfrm>
          <a:prstGeom prst="rect">
            <a:avLst/>
          </a:prstGeom>
          <a:noFill/>
        </p:spPr>
        <p:txBody>
          <a:bodyPr wrap="square" rtlCol="0">
            <a:spAutoFit/>
          </a:bodyPr>
          <a:lstStyle/>
          <a:p>
            <a:r>
              <a:rPr lang="en-US" altLang="zh-CN" sz="2400" b="1" dirty="0"/>
              <a:t>t+1</a:t>
            </a:r>
            <a:endParaRPr lang="zh-CN" altLang="en-US" sz="2400" b="1" dirty="0"/>
          </a:p>
        </p:txBody>
      </p:sp>
      <p:sp>
        <p:nvSpPr>
          <p:cNvPr id="142" name="文本框 141">
            <a:extLst>
              <a:ext uri="{FF2B5EF4-FFF2-40B4-BE49-F238E27FC236}">
                <a16:creationId xmlns:a16="http://schemas.microsoft.com/office/drawing/2014/main" id="{B71D55B1-8D5F-7EF3-88D1-AA9C6DA87717}"/>
              </a:ext>
            </a:extLst>
          </p:cNvPr>
          <p:cNvSpPr txBox="1"/>
          <p:nvPr/>
        </p:nvSpPr>
        <p:spPr>
          <a:xfrm>
            <a:off x="10642204" y="3674967"/>
            <a:ext cx="702992" cy="461665"/>
          </a:xfrm>
          <a:prstGeom prst="rect">
            <a:avLst/>
          </a:prstGeom>
          <a:noFill/>
        </p:spPr>
        <p:txBody>
          <a:bodyPr wrap="square" rtlCol="0">
            <a:spAutoFit/>
          </a:bodyPr>
          <a:lstStyle/>
          <a:p>
            <a:r>
              <a:rPr lang="en-US" altLang="zh-CN" sz="2400" b="1" dirty="0"/>
              <a:t>t+1</a:t>
            </a:r>
            <a:endParaRPr lang="zh-CN" altLang="en-US" sz="2400" b="1" dirty="0"/>
          </a:p>
        </p:txBody>
      </p:sp>
      <p:sp>
        <p:nvSpPr>
          <p:cNvPr id="144" name="箭头: 下 143">
            <a:extLst>
              <a:ext uri="{FF2B5EF4-FFF2-40B4-BE49-F238E27FC236}">
                <a16:creationId xmlns:a16="http://schemas.microsoft.com/office/drawing/2014/main" id="{5C7A1E11-7808-AFDF-478D-2579F1DC0601}"/>
              </a:ext>
            </a:extLst>
          </p:cNvPr>
          <p:cNvSpPr/>
          <p:nvPr/>
        </p:nvSpPr>
        <p:spPr>
          <a:xfrm>
            <a:off x="9946754" y="3661850"/>
            <a:ext cx="599403" cy="539812"/>
          </a:xfrm>
          <a:prstGeom prst="downArrow">
            <a:avLst/>
          </a:prstGeom>
          <a:solidFill>
            <a:schemeClr val="bg1">
              <a:lumMod val="7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文本框 145">
            <a:extLst>
              <a:ext uri="{FF2B5EF4-FFF2-40B4-BE49-F238E27FC236}">
                <a16:creationId xmlns:a16="http://schemas.microsoft.com/office/drawing/2014/main" id="{29728A36-A611-B69D-E510-000076C59F61}"/>
              </a:ext>
            </a:extLst>
          </p:cNvPr>
          <p:cNvSpPr txBox="1"/>
          <p:nvPr/>
        </p:nvSpPr>
        <p:spPr>
          <a:xfrm>
            <a:off x="339525" y="275931"/>
            <a:ext cx="10787385" cy="954107"/>
          </a:xfrm>
          <a:prstGeom prst="rect">
            <a:avLst/>
          </a:prstGeom>
          <a:noFill/>
        </p:spPr>
        <p:txBody>
          <a:bodyPr wrap="square">
            <a:spAutoFit/>
          </a:bodyPr>
          <a:lstStyle/>
          <a:p>
            <a:r>
              <a:rPr lang="zh-CN" altLang="zh-CN" sz="2800" dirty="0"/>
              <a:t>DNA methylation patterns change dynamically during the lifespan.</a:t>
            </a:r>
            <a:endParaRPr lang="en-US" altLang="zh-CN" sz="2800" dirty="0"/>
          </a:p>
          <a:p>
            <a:endParaRPr lang="en-US" altLang="zh-CN" sz="2800" dirty="0"/>
          </a:p>
        </p:txBody>
      </p:sp>
    </p:spTree>
    <p:extLst>
      <p:ext uri="{BB962C8B-B14F-4D97-AF65-F5344CB8AC3E}">
        <p14:creationId xmlns:p14="http://schemas.microsoft.com/office/powerpoint/2010/main" val="2435180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53410-BBB3-0589-9909-100F47598AC5}"/>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2C816554-E608-33CD-5723-DF6E2094F34B}"/>
              </a:ext>
            </a:extLst>
          </p:cNvPr>
          <p:cNvSpPr txBox="1"/>
          <p:nvPr/>
        </p:nvSpPr>
        <p:spPr>
          <a:xfrm>
            <a:off x="782818" y="1981522"/>
            <a:ext cx="2783414" cy="1077218"/>
          </a:xfrm>
          <a:prstGeom prst="rect">
            <a:avLst/>
          </a:prstGeom>
          <a:noFill/>
        </p:spPr>
        <p:txBody>
          <a:bodyPr wrap="square" rtlCol="0">
            <a:spAutoFit/>
          </a:bodyPr>
          <a:lstStyle/>
          <a:p>
            <a:r>
              <a:rPr lang="en-US" altLang="zh-CN" sz="3200" b="1" dirty="0">
                <a:highlight>
                  <a:srgbClr val="FF0000"/>
                </a:highlight>
              </a:rPr>
              <a:t>0</a:t>
            </a:r>
            <a:r>
              <a:rPr lang="en-US" altLang="zh-CN" sz="3200" dirty="0"/>
              <a:t> 0 1 0 0 0 0</a:t>
            </a:r>
          </a:p>
          <a:p>
            <a:r>
              <a:rPr lang="en-US" altLang="zh-CN" sz="3200" dirty="0"/>
              <a:t>0 0 0 0 0 </a:t>
            </a:r>
            <a:r>
              <a:rPr lang="en-US" altLang="zh-CN" sz="3200" b="1" dirty="0">
                <a:highlight>
                  <a:srgbClr val="00FFFF"/>
                </a:highlight>
              </a:rPr>
              <a:t>1</a:t>
            </a:r>
            <a:r>
              <a:rPr lang="en-US" altLang="zh-CN" sz="3200" dirty="0"/>
              <a:t> 0</a:t>
            </a:r>
            <a:endParaRPr lang="zh-CN" altLang="en-US" sz="3200" dirty="0"/>
          </a:p>
        </p:txBody>
      </p:sp>
      <p:sp>
        <p:nvSpPr>
          <p:cNvPr id="13" name="文本框 12">
            <a:extLst>
              <a:ext uri="{FF2B5EF4-FFF2-40B4-BE49-F238E27FC236}">
                <a16:creationId xmlns:a16="http://schemas.microsoft.com/office/drawing/2014/main" id="{76E4E811-0D45-8457-97B5-E37EA0EBF66E}"/>
              </a:ext>
            </a:extLst>
          </p:cNvPr>
          <p:cNvSpPr txBox="1"/>
          <p:nvPr/>
        </p:nvSpPr>
        <p:spPr>
          <a:xfrm>
            <a:off x="782818" y="3911731"/>
            <a:ext cx="2783414" cy="1077218"/>
          </a:xfrm>
          <a:prstGeom prst="rect">
            <a:avLst/>
          </a:prstGeom>
          <a:noFill/>
        </p:spPr>
        <p:txBody>
          <a:bodyPr wrap="square" rtlCol="0">
            <a:spAutoFit/>
          </a:bodyPr>
          <a:lstStyle/>
          <a:p>
            <a:r>
              <a:rPr lang="en-US" altLang="zh-CN" sz="3200" b="1" dirty="0">
                <a:highlight>
                  <a:srgbClr val="FF0000"/>
                </a:highlight>
              </a:rPr>
              <a:t>1</a:t>
            </a:r>
            <a:r>
              <a:rPr lang="en-US" altLang="zh-CN" sz="3200" dirty="0"/>
              <a:t> 0 1 0 0 0 0</a:t>
            </a:r>
          </a:p>
          <a:p>
            <a:r>
              <a:rPr lang="en-US" altLang="zh-CN" sz="3200" dirty="0"/>
              <a:t>0 0 0 0 0 </a:t>
            </a:r>
            <a:r>
              <a:rPr lang="en-US" altLang="zh-CN" sz="3200" b="1" dirty="0">
                <a:highlight>
                  <a:srgbClr val="00FFFF"/>
                </a:highlight>
              </a:rPr>
              <a:t>0</a:t>
            </a:r>
            <a:r>
              <a:rPr lang="en-US" altLang="zh-CN" sz="3200" dirty="0"/>
              <a:t> 0</a:t>
            </a:r>
            <a:endParaRPr lang="zh-CN" altLang="en-US" sz="3200" dirty="0"/>
          </a:p>
        </p:txBody>
      </p:sp>
      <p:sp>
        <p:nvSpPr>
          <p:cNvPr id="22" name="文本框 21">
            <a:extLst>
              <a:ext uri="{FF2B5EF4-FFF2-40B4-BE49-F238E27FC236}">
                <a16:creationId xmlns:a16="http://schemas.microsoft.com/office/drawing/2014/main" id="{FEAE2AE1-620F-12D5-C541-8E38D181462C}"/>
              </a:ext>
            </a:extLst>
          </p:cNvPr>
          <p:cNvSpPr txBox="1"/>
          <p:nvPr/>
        </p:nvSpPr>
        <p:spPr>
          <a:xfrm>
            <a:off x="74880" y="1311142"/>
            <a:ext cx="1039067" cy="523220"/>
          </a:xfrm>
          <a:prstGeom prst="rect">
            <a:avLst/>
          </a:prstGeom>
          <a:noFill/>
        </p:spPr>
        <p:txBody>
          <a:bodyPr wrap="none" rtlCol="0">
            <a:spAutoFit/>
          </a:bodyPr>
          <a:lstStyle/>
          <a:p>
            <a:r>
              <a:rPr lang="en-US" altLang="zh-CN" sz="2800" dirty="0"/>
              <a:t>Cell 1</a:t>
            </a:r>
            <a:endParaRPr lang="zh-CN" altLang="en-US" sz="2800" dirty="0"/>
          </a:p>
        </p:txBody>
      </p:sp>
      <p:sp>
        <p:nvSpPr>
          <p:cNvPr id="51" name="文本框 50">
            <a:extLst>
              <a:ext uri="{FF2B5EF4-FFF2-40B4-BE49-F238E27FC236}">
                <a16:creationId xmlns:a16="http://schemas.microsoft.com/office/drawing/2014/main" id="{FB3248FE-DC3A-C308-D6F9-18BBFF78FBBA}"/>
              </a:ext>
            </a:extLst>
          </p:cNvPr>
          <p:cNvSpPr txBox="1"/>
          <p:nvPr/>
        </p:nvSpPr>
        <p:spPr>
          <a:xfrm>
            <a:off x="74879" y="3223625"/>
            <a:ext cx="1039067" cy="523220"/>
          </a:xfrm>
          <a:prstGeom prst="rect">
            <a:avLst/>
          </a:prstGeom>
          <a:noFill/>
        </p:spPr>
        <p:txBody>
          <a:bodyPr wrap="none" rtlCol="0">
            <a:spAutoFit/>
          </a:bodyPr>
          <a:lstStyle/>
          <a:p>
            <a:r>
              <a:rPr lang="en-US" altLang="zh-CN" sz="2800" dirty="0"/>
              <a:t>Cell 2</a:t>
            </a:r>
            <a:endParaRPr lang="zh-CN" altLang="en-US" sz="2800" dirty="0"/>
          </a:p>
        </p:txBody>
      </p:sp>
      <p:sp>
        <p:nvSpPr>
          <p:cNvPr id="53" name="文本框 52">
            <a:extLst>
              <a:ext uri="{FF2B5EF4-FFF2-40B4-BE49-F238E27FC236}">
                <a16:creationId xmlns:a16="http://schemas.microsoft.com/office/drawing/2014/main" id="{835CA24D-E91A-FF1D-56CE-EFC437AC1F57}"/>
              </a:ext>
            </a:extLst>
          </p:cNvPr>
          <p:cNvSpPr txBox="1"/>
          <p:nvPr/>
        </p:nvSpPr>
        <p:spPr>
          <a:xfrm>
            <a:off x="4616200" y="3068072"/>
            <a:ext cx="3372908" cy="830997"/>
          </a:xfrm>
          <a:prstGeom prst="rect">
            <a:avLst/>
          </a:prstGeom>
          <a:noFill/>
        </p:spPr>
        <p:txBody>
          <a:bodyPr wrap="square" rtlCol="0">
            <a:spAutoFit/>
          </a:bodyPr>
          <a:lstStyle/>
          <a:p>
            <a:r>
              <a:rPr lang="en-US" altLang="zh-CN" sz="2400" b="1" dirty="0"/>
              <a:t>0.1</a:t>
            </a:r>
            <a:r>
              <a:rPr lang="en-US" altLang="zh-CN" sz="2400" dirty="0"/>
              <a:t> 0  </a:t>
            </a:r>
            <a:r>
              <a:rPr lang="en-US" altLang="zh-CN" sz="2400" b="1" dirty="0"/>
              <a:t>1</a:t>
            </a:r>
            <a:r>
              <a:rPr lang="en-US" altLang="zh-CN" sz="2400" dirty="0"/>
              <a:t>  0  0  0   0</a:t>
            </a:r>
          </a:p>
          <a:p>
            <a:r>
              <a:rPr lang="en-US" altLang="zh-CN" sz="2400" dirty="0"/>
              <a:t>0    0  0  0  0 </a:t>
            </a:r>
            <a:r>
              <a:rPr lang="en-US" altLang="zh-CN" sz="2400" b="1" dirty="0"/>
              <a:t>0.1</a:t>
            </a:r>
            <a:r>
              <a:rPr lang="en-US" altLang="zh-CN" sz="2400" dirty="0"/>
              <a:t> 0</a:t>
            </a:r>
            <a:endParaRPr lang="zh-CN" altLang="en-US" sz="2400" dirty="0"/>
          </a:p>
        </p:txBody>
      </p:sp>
      <p:sp>
        <p:nvSpPr>
          <p:cNvPr id="55" name="文本框 54">
            <a:extLst>
              <a:ext uri="{FF2B5EF4-FFF2-40B4-BE49-F238E27FC236}">
                <a16:creationId xmlns:a16="http://schemas.microsoft.com/office/drawing/2014/main" id="{D8C6B64C-0A74-9003-74D6-6C68FBBA2DF6}"/>
              </a:ext>
            </a:extLst>
          </p:cNvPr>
          <p:cNvSpPr txBox="1"/>
          <p:nvPr/>
        </p:nvSpPr>
        <p:spPr>
          <a:xfrm>
            <a:off x="4385483" y="2263578"/>
            <a:ext cx="3603625" cy="523220"/>
          </a:xfrm>
          <a:prstGeom prst="rect">
            <a:avLst/>
          </a:prstGeom>
          <a:noFill/>
        </p:spPr>
        <p:txBody>
          <a:bodyPr wrap="square">
            <a:spAutoFit/>
          </a:bodyPr>
          <a:lstStyle/>
          <a:p>
            <a:r>
              <a:rPr lang="zh-CN" altLang="en-US" sz="2800" dirty="0"/>
              <a:t>Calculate the average</a:t>
            </a:r>
          </a:p>
        </p:txBody>
      </p:sp>
      <p:sp>
        <p:nvSpPr>
          <p:cNvPr id="56" name="右大括号 55">
            <a:extLst>
              <a:ext uri="{FF2B5EF4-FFF2-40B4-BE49-F238E27FC236}">
                <a16:creationId xmlns:a16="http://schemas.microsoft.com/office/drawing/2014/main" id="{2E1E0D20-ACD3-D870-0A11-D631F78D9892}"/>
              </a:ext>
            </a:extLst>
          </p:cNvPr>
          <p:cNvSpPr/>
          <p:nvPr/>
        </p:nvSpPr>
        <p:spPr>
          <a:xfrm>
            <a:off x="3254275" y="2187141"/>
            <a:ext cx="908050" cy="4019550"/>
          </a:xfrm>
          <a:prstGeom prst="rightBrace">
            <a:avLst>
              <a:gd name="adj1" fmla="val 8333"/>
              <a:gd name="adj2" fmla="val 33412"/>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a:p>
        </p:txBody>
      </p:sp>
      <p:sp>
        <p:nvSpPr>
          <p:cNvPr id="58" name="文本框 57">
            <a:extLst>
              <a:ext uri="{FF2B5EF4-FFF2-40B4-BE49-F238E27FC236}">
                <a16:creationId xmlns:a16="http://schemas.microsoft.com/office/drawing/2014/main" id="{51B6F76D-0801-0C4A-B8BD-823C259CDA8E}"/>
              </a:ext>
            </a:extLst>
          </p:cNvPr>
          <p:cNvSpPr txBox="1"/>
          <p:nvPr/>
        </p:nvSpPr>
        <p:spPr>
          <a:xfrm>
            <a:off x="74879" y="5683471"/>
            <a:ext cx="1039067" cy="523220"/>
          </a:xfrm>
          <a:prstGeom prst="rect">
            <a:avLst/>
          </a:prstGeom>
          <a:noFill/>
        </p:spPr>
        <p:txBody>
          <a:bodyPr wrap="none" rtlCol="0">
            <a:spAutoFit/>
          </a:bodyPr>
          <a:lstStyle/>
          <a:p>
            <a:r>
              <a:rPr lang="en-US" altLang="zh-CN" sz="2800" dirty="0"/>
              <a:t>Cell n</a:t>
            </a:r>
            <a:endParaRPr lang="zh-CN" altLang="en-US" sz="2800" dirty="0"/>
          </a:p>
        </p:txBody>
      </p:sp>
      <p:sp>
        <p:nvSpPr>
          <p:cNvPr id="60" name="文本框 59">
            <a:extLst>
              <a:ext uri="{FF2B5EF4-FFF2-40B4-BE49-F238E27FC236}">
                <a16:creationId xmlns:a16="http://schemas.microsoft.com/office/drawing/2014/main" id="{54CDD509-D801-284F-ABA3-929272397B9E}"/>
              </a:ext>
            </a:extLst>
          </p:cNvPr>
          <p:cNvSpPr txBox="1"/>
          <p:nvPr/>
        </p:nvSpPr>
        <p:spPr>
          <a:xfrm>
            <a:off x="313725" y="4080994"/>
            <a:ext cx="469093" cy="1384995"/>
          </a:xfrm>
          <a:prstGeom prst="rect">
            <a:avLst/>
          </a:prstGeom>
          <a:noFill/>
        </p:spPr>
        <p:txBody>
          <a:bodyPr wrap="square">
            <a:spAutoFit/>
          </a:bodyPr>
          <a:lstStyle/>
          <a:p>
            <a:r>
              <a:rPr lang="en-US" altLang="zh-CN" sz="2800" b="1" dirty="0"/>
              <a:t>.</a:t>
            </a:r>
          </a:p>
          <a:p>
            <a:r>
              <a:rPr lang="en-US" altLang="zh-CN" sz="2800" b="1" dirty="0"/>
              <a:t>.</a:t>
            </a:r>
          </a:p>
          <a:p>
            <a:r>
              <a:rPr lang="en-US" altLang="zh-CN" sz="2800" b="1" dirty="0"/>
              <a:t>.</a:t>
            </a:r>
            <a:endParaRPr lang="zh-CN" altLang="en-US" sz="2800" b="1" dirty="0"/>
          </a:p>
        </p:txBody>
      </p:sp>
      <p:sp>
        <p:nvSpPr>
          <p:cNvPr id="61" name="箭头: 右 60">
            <a:extLst>
              <a:ext uri="{FF2B5EF4-FFF2-40B4-BE49-F238E27FC236}">
                <a16:creationId xmlns:a16="http://schemas.microsoft.com/office/drawing/2014/main" id="{F577AF0B-0A3B-8CF1-0882-BC8005ACF097}"/>
              </a:ext>
            </a:extLst>
          </p:cNvPr>
          <p:cNvSpPr/>
          <p:nvPr/>
        </p:nvSpPr>
        <p:spPr>
          <a:xfrm>
            <a:off x="7583387" y="3153703"/>
            <a:ext cx="1100138" cy="6958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文本框 62">
            <a:extLst>
              <a:ext uri="{FF2B5EF4-FFF2-40B4-BE49-F238E27FC236}">
                <a16:creationId xmlns:a16="http://schemas.microsoft.com/office/drawing/2014/main" id="{A719C49F-2A10-E26B-39E4-5D4D727C9E85}"/>
              </a:ext>
            </a:extLst>
          </p:cNvPr>
          <p:cNvSpPr txBox="1"/>
          <p:nvPr/>
        </p:nvSpPr>
        <p:spPr>
          <a:xfrm>
            <a:off x="9310587" y="2263578"/>
            <a:ext cx="2132013" cy="523220"/>
          </a:xfrm>
          <a:prstGeom prst="rect">
            <a:avLst/>
          </a:prstGeom>
          <a:noFill/>
        </p:spPr>
        <p:txBody>
          <a:bodyPr wrap="square">
            <a:spAutoFit/>
          </a:bodyPr>
          <a:lstStyle/>
          <a:p>
            <a:r>
              <a:rPr lang="en-US" altLang="zh-CN" sz="2800" dirty="0"/>
              <a:t>10 year later</a:t>
            </a:r>
            <a:endParaRPr lang="zh-CN" altLang="en-US" sz="2800" dirty="0"/>
          </a:p>
        </p:txBody>
      </p:sp>
      <p:sp>
        <p:nvSpPr>
          <p:cNvPr id="65" name="文本框 64">
            <a:extLst>
              <a:ext uri="{FF2B5EF4-FFF2-40B4-BE49-F238E27FC236}">
                <a16:creationId xmlns:a16="http://schemas.microsoft.com/office/drawing/2014/main" id="{5281BF76-A6C6-F4C7-9464-3C96132535B1}"/>
              </a:ext>
            </a:extLst>
          </p:cNvPr>
          <p:cNvSpPr txBox="1"/>
          <p:nvPr/>
        </p:nvSpPr>
        <p:spPr>
          <a:xfrm>
            <a:off x="8955517" y="3086107"/>
            <a:ext cx="3372908" cy="830997"/>
          </a:xfrm>
          <a:prstGeom prst="rect">
            <a:avLst/>
          </a:prstGeom>
          <a:noFill/>
        </p:spPr>
        <p:txBody>
          <a:bodyPr wrap="square" rtlCol="0">
            <a:spAutoFit/>
          </a:bodyPr>
          <a:lstStyle/>
          <a:p>
            <a:r>
              <a:rPr lang="en-US" altLang="zh-CN" sz="2400" b="1" dirty="0"/>
              <a:t>0.11</a:t>
            </a:r>
            <a:r>
              <a:rPr lang="en-US" altLang="zh-CN" sz="2400" dirty="0"/>
              <a:t> 0  </a:t>
            </a:r>
            <a:r>
              <a:rPr lang="en-US" altLang="zh-CN" sz="2400" b="1" dirty="0"/>
              <a:t>1</a:t>
            </a:r>
            <a:r>
              <a:rPr lang="en-US" altLang="zh-CN" sz="2400" dirty="0"/>
              <a:t>  0  0   0     0</a:t>
            </a:r>
          </a:p>
          <a:p>
            <a:r>
              <a:rPr lang="en-US" altLang="zh-CN" sz="2400" dirty="0"/>
              <a:t>0      0  0  0  0  </a:t>
            </a:r>
            <a:r>
              <a:rPr lang="en-US" altLang="zh-CN" sz="2400" b="1" dirty="0"/>
              <a:t>0.12</a:t>
            </a:r>
            <a:r>
              <a:rPr lang="en-US" altLang="zh-CN" sz="2400" dirty="0"/>
              <a:t> 0</a:t>
            </a:r>
            <a:endParaRPr lang="zh-CN" altLang="en-US" sz="2400" dirty="0"/>
          </a:p>
        </p:txBody>
      </p:sp>
      <p:sp>
        <p:nvSpPr>
          <p:cNvPr id="67" name="文本框 66">
            <a:extLst>
              <a:ext uri="{FF2B5EF4-FFF2-40B4-BE49-F238E27FC236}">
                <a16:creationId xmlns:a16="http://schemas.microsoft.com/office/drawing/2014/main" id="{263DDC30-E9C7-9FE0-05E6-95A700449781}"/>
              </a:ext>
            </a:extLst>
          </p:cNvPr>
          <p:cNvSpPr txBox="1"/>
          <p:nvPr/>
        </p:nvSpPr>
        <p:spPr>
          <a:xfrm>
            <a:off x="189707" y="181525"/>
            <a:ext cx="11392694" cy="830997"/>
          </a:xfrm>
          <a:prstGeom prst="rect">
            <a:avLst/>
          </a:prstGeom>
          <a:noFill/>
        </p:spPr>
        <p:txBody>
          <a:bodyPr wrap="square">
            <a:spAutoFit/>
          </a:bodyPr>
          <a:lstStyle/>
          <a:p>
            <a:r>
              <a:rPr lang="zh-CN" altLang="zh-CN" sz="2400"/>
              <a:t>DNA methylation at certain sites changes during the aging process, and it can serve as a biomarker that indicates biological age. This marker is called an epigenetic </a:t>
            </a:r>
            <a:r>
              <a:rPr lang="zh-CN" altLang="zh-CN" sz="2400" b="1"/>
              <a:t>clock</a:t>
            </a:r>
            <a:r>
              <a:rPr lang="zh-CN" altLang="zh-CN" sz="2400"/>
              <a:t>.</a:t>
            </a:r>
            <a:endParaRPr lang="zh-CN" altLang="en-US" sz="2400" dirty="0"/>
          </a:p>
        </p:txBody>
      </p:sp>
      <p:sp>
        <p:nvSpPr>
          <p:cNvPr id="69" name="文本框 68">
            <a:extLst>
              <a:ext uri="{FF2B5EF4-FFF2-40B4-BE49-F238E27FC236}">
                <a16:creationId xmlns:a16="http://schemas.microsoft.com/office/drawing/2014/main" id="{406E9F5B-D955-413C-D223-C85A133BE146}"/>
              </a:ext>
            </a:extLst>
          </p:cNvPr>
          <p:cNvSpPr txBox="1"/>
          <p:nvPr/>
        </p:nvSpPr>
        <p:spPr>
          <a:xfrm>
            <a:off x="7290759" y="4180343"/>
            <a:ext cx="2629428" cy="830997"/>
          </a:xfrm>
          <a:prstGeom prst="rect">
            <a:avLst/>
          </a:prstGeom>
          <a:noFill/>
        </p:spPr>
        <p:txBody>
          <a:bodyPr wrap="square">
            <a:spAutoFit/>
          </a:bodyPr>
          <a:lstStyle/>
          <a:p>
            <a:r>
              <a:rPr lang="en-US" altLang="zh-CN" sz="2400" dirty="0"/>
              <a:t>Change</a:t>
            </a:r>
          </a:p>
          <a:p>
            <a:r>
              <a:rPr lang="en-US" altLang="zh-CN" sz="2400" dirty="0"/>
              <a:t> </a:t>
            </a:r>
            <a:r>
              <a:rPr lang="zh-CN" altLang="zh-CN" sz="2400" dirty="0"/>
              <a:t>∼0.1</a:t>
            </a:r>
            <a:r>
              <a:rPr lang="en-US" altLang="zh-CN" sz="2400" dirty="0"/>
              <a:t>%</a:t>
            </a:r>
            <a:r>
              <a:rPr lang="zh-CN" altLang="zh-CN" sz="2400" dirty="0"/>
              <a:t>–0.2</a:t>
            </a:r>
            <a:r>
              <a:rPr lang="en-US" altLang="zh-CN" sz="2400" dirty="0"/>
              <a:t>%</a:t>
            </a:r>
            <a:r>
              <a:rPr lang="zh-CN" altLang="zh-CN" sz="2400" dirty="0"/>
              <a:t>/</a:t>
            </a:r>
            <a:r>
              <a:rPr lang="en-US" altLang="zh-CN" sz="2400" dirty="0"/>
              <a:t>year</a:t>
            </a:r>
            <a:endParaRPr lang="zh-CN" altLang="en-US" sz="2400" dirty="0"/>
          </a:p>
        </p:txBody>
      </p:sp>
      <p:sp>
        <p:nvSpPr>
          <p:cNvPr id="71" name="文本框 70">
            <a:extLst>
              <a:ext uri="{FF2B5EF4-FFF2-40B4-BE49-F238E27FC236}">
                <a16:creationId xmlns:a16="http://schemas.microsoft.com/office/drawing/2014/main" id="{02F95B73-BE98-32D0-32B3-E35D98E73D87}"/>
              </a:ext>
            </a:extLst>
          </p:cNvPr>
          <p:cNvSpPr txBox="1"/>
          <p:nvPr/>
        </p:nvSpPr>
        <p:spPr>
          <a:xfrm>
            <a:off x="4335096" y="5179674"/>
            <a:ext cx="7782025" cy="1384995"/>
          </a:xfrm>
          <a:prstGeom prst="rect">
            <a:avLst/>
          </a:prstGeom>
          <a:noFill/>
        </p:spPr>
        <p:txBody>
          <a:bodyPr wrap="square">
            <a:spAutoFit/>
          </a:bodyPr>
          <a:lstStyle/>
          <a:p>
            <a:r>
              <a:rPr lang="zh-CN" altLang="zh-CN" sz="2800" dirty="0"/>
              <a:t>Since DNA methylation can predict age, can we build a unified clock that works </a:t>
            </a:r>
            <a:r>
              <a:rPr lang="zh-CN" altLang="zh-CN" sz="2800" b="1" dirty="0"/>
              <a:t>across all tissues and cell types?</a:t>
            </a:r>
            <a:endParaRPr lang="zh-CN" altLang="en-US" sz="2800" b="1" dirty="0"/>
          </a:p>
        </p:txBody>
      </p:sp>
    </p:spTree>
    <p:extLst>
      <p:ext uri="{BB962C8B-B14F-4D97-AF65-F5344CB8AC3E}">
        <p14:creationId xmlns:p14="http://schemas.microsoft.com/office/powerpoint/2010/main" val="106126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5C6EA-0ED9-E409-C606-C95013113507}"/>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831E9E45-D531-3DCE-CA2C-32877D28CFFD}"/>
              </a:ext>
            </a:extLst>
          </p:cNvPr>
          <p:cNvPicPr>
            <a:picLocks noChangeAspect="1"/>
          </p:cNvPicPr>
          <p:nvPr/>
        </p:nvPicPr>
        <p:blipFill>
          <a:blip r:embed="rId2"/>
          <a:stretch>
            <a:fillRect/>
          </a:stretch>
        </p:blipFill>
        <p:spPr>
          <a:xfrm>
            <a:off x="1514053" y="4441888"/>
            <a:ext cx="8776211" cy="1132131"/>
          </a:xfrm>
          <a:prstGeom prst="rect">
            <a:avLst/>
          </a:prstGeom>
        </p:spPr>
      </p:pic>
      <p:pic>
        <p:nvPicPr>
          <p:cNvPr id="5" name="图片 4">
            <a:extLst>
              <a:ext uri="{FF2B5EF4-FFF2-40B4-BE49-F238E27FC236}">
                <a16:creationId xmlns:a16="http://schemas.microsoft.com/office/drawing/2014/main" id="{8318374B-7E78-EF91-6B54-599CA2106CEA}"/>
              </a:ext>
            </a:extLst>
          </p:cNvPr>
          <p:cNvPicPr>
            <a:picLocks noChangeAspect="1"/>
          </p:cNvPicPr>
          <p:nvPr/>
        </p:nvPicPr>
        <p:blipFill>
          <a:blip r:embed="rId3"/>
          <a:stretch>
            <a:fillRect/>
          </a:stretch>
        </p:blipFill>
        <p:spPr>
          <a:xfrm>
            <a:off x="3097053" y="1671331"/>
            <a:ext cx="2226500" cy="539758"/>
          </a:xfrm>
          <a:prstGeom prst="rect">
            <a:avLst/>
          </a:prstGeom>
        </p:spPr>
      </p:pic>
      <p:pic>
        <p:nvPicPr>
          <p:cNvPr id="7" name="图片 6">
            <a:extLst>
              <a:ext uri="{FF2B5EF4-FFF2-40B4-BE49-F238E27FC236}">
                <a16:creationId xmlns:a16="http://schemas.microsoft.com/office/drawing/2014/main" id="{2FFA4301-50B3-B2E9-3AF5-29AD481AF124}"/>
              </a:ext>
            </a:extLst>
          </p:cNvPr>
          <p:cNvPicPr>
            <a:picLocks noChangeAspect="1"/>
          </p:cNvPicPr>
          <p:nvPr/>
        </p:nvPicPr>
        <p:blipFill>
          <a:blip r:embed="rId4"/>
          <a:stretch>
            <a:fillRect/>
          </a:stretch>
        </p:blipFill>
        <p:spPr>
          <a:xfrm>
            <a:off x="7296125" y="1398732"/>
            <a:ext cx="2428920" cy="828040"/>
          </a:xfrm>
          <a:prstGeom prst="rect">
            <a:avLst/>
          </a:prstGeom>
        </p:spPr>
      </p:pic>
      <p:pic>
        <p:nvPicPr>
          <p:cNvPr id="9" name="图片 8">
            <a:extLst>
              <a:ext uri="{FF2B5EF4-FFF2-40B4-BE49-F238E27FC236}">
                <a16:creationId xmlns:a16="http://schemas.microsoft.com/office/drawing/2014/main" id="{F08742EF-50F2-D7A4-D1B5-0B6EDB5A8297}"/>
              </a:ext>
            </a:extLst>
          </p:cNvPr>
          <p:cNvPicPr>
            <a:picLocks noChangeAspect="1"/>
          </p:cNvPicPr>
          <p:nvPr/>
        </p:nvPicPr>
        <p:blipFill>
          <a:blip r:embed="rId5"/>
          <a:stretch>
            <a:fillRect/>
          </a:stretch>
        </p:blipFill>
        <p:spPr>
          <a:xfrm>
            <a:off x="3183616" y="2779596"/>
            <a:ext cx="2224400" cy="938989"/>
          </a:xfrm>
          <a:prstGeom prst="rect">
            <a:avLst/>
          </a:prstGeom>
        </p:spPr>
      </p:pic>
      <p:pic>
        <p:nvPicPr>
          <p:cNvPr id="11" name="图片 10">
            <a:extLst>
              <a:ext uri="{FF2B5EF4-FFF2-40B4-BE49-F238E27FC236}">
                <a16:creationId xmlns:a16="http://schemas.microsoft.com/office/drawing/2014/main" id="{825C9D98-5A9D-1657-EABC-11DBEA7BAA4F}"/>
              </a:ext>
            </a:extLst>
          </p:cNvPr>
          <p:cNvPicPr>
            <a:picLocks noChangeAspect="1"/>
          </p:cNvPicPr>
          <p:nvPr/>
        </p:nvPicPr>
        <p:blipFill>
          <a:blip r:embed="rId6"/>
          <a:stretch>
            <a:fillRect/>
          </a:stretch>
        </p:blipFill>
        <p:spPr>
          <a:xfrm>
            <a:off x="7296125" y="2836627"/>
            <a:ext cx="2565450" cy="938989"/>
          </a:xfrm>
          <a:prstGeom prst="rect">
            <a:avLst/>
          </a:prstGeom>
        </p:spPr>
      </p:pic>
      <p:sp>
        <p:nvSpPr>
          <p:cNvPr id="13" name="文本框 12">
            <a:extLst>
              <a:ext uri="{FF2B5EF4-FFF2-40B4-BE49-F238E27FC236}">
                <a16:creationId xmlns:a16="http://schemas.microsoft.com/office/drawing/2014/main" id="{9546359C-92A9-333C-2E57-731734FFB117}"/>
              </a:ext>
            </a:extLst>
          </p:cNvPr>
          <p:cNvSpPr txBox="1"/>
          <p:nvPr/>
        </p:nvSpPr>
        <p:spPr>
          <a:xfrm>
            <a:off x="1270000" y="1207781"/>
            <a:ext cx="2226500" cy="707886"/>
          </a:xfrm>
          <a:prstGeom prst="rect">
            <a:avLst/>
          </a:prstGeom>
          <a:noFill/>
        </p:spPr>
        <p:txBody>
          <a:bodyPr wrap="square">
            <a:spAutoFit/>
          </a:bodyPr>
          <a:lstStyle/>
          <a:p>
            <a:r>
              <a:rPr lang="zh-CN" altLang="en-US" sz="2000" dirty="0"/>
              <a:t>Measure a large </a:t>
            </a:r>
            <a:endParaRPr lang="en-US" altLang="zh-CN" sz="2000" dirty="0"/>
          </a:p>
          <a:p>
            <a:r>
              <a:rPr lang="zh-CN" altLang="en-US" sz="2000" dirty="0"/>
              <a:t>amount of CpG</a:t>
            </a:r>
          </a:p>
        </p:txBody>
      </p:sp>
      <p:sp>
        <p:nvSpPr>
          <p:cNvPr id="15" name="文本框 14">
            <a:extLst>
              <a:ext uri="{FF2B5EF4-FFF2-40B4-BE49-F238E27FC236}">
                <a16:creationId xmlns:a16="http://schemas.microsoft.com/office/drawing/2014/main" id="{E3F58CE7-4C79-4E8E-1132-ED30CBA0187A}"/>
              </a:ext>
            </a:extLst>
          </p:cNvPr>
          <p:cNvSpPr txBox="1"/>
          <p:nvPr/>
        </p:nvSpPr>
        <p:spPr>
          <a:xfrm>
            <a:off x="5544160" y="1173247"/>
            <a:ext cx="4031639" cy="707886"/>
          </a:xfrm>
          <a:prstGeom prst="rect">
            <a:avLst/>
          </a:prstGeom>
          <a:noFill/>
        </p:spPr>
        <p:txBody>
          <a:bodyPr wrap="square">
            <a:spAutoFit/>
          </a:bodyPr>
          <a:lstStyle/>
          <a:p>
            <a:r>
              <a:rPr lang="en-US" altLang="zh-CN" sz="2000" dirty="0"/>
              <a:t>Assign them </a:t>
            </a:r>
          </a:p>
          <a:p>
            <a:r>
              <a:rPr lang="en-US" altLang="zh-CN" sz="2000" dirty="0"/>
              <a:t>different weights</a:t>
            </a:r>
            <a:endParaRPr lang="zh-CN" altLang="en-US" sz="2000" dirty="0"/>
          </a:p>
        </p:txBody>
      </p:sp>
      <p:sp>
        <p:nvSpPr>
          <p:cNvPr id="17" name="文本框 16">
            <a:extLst>
              <a:ext uri="{FF2B5EF4-FFF2-40B4-BE49-F238E27FC236}">
                <a16:creationId xmlns:a16="http://schemas.microsoft.com/office/drawing/2014/main" id="{E0D1AC4A-8032-CCC4-740F-E619CAC1C8FB}"/>
              </a:ext>
            </a:extLst>
          </p:cNvPr>
          <p:cNvSpPr txBox="1"/>
          <p:nvPr/>
        </p:nvSpPr>
        <p:spPr>
          <a:xfrm>
            <a:off x="448500" y="2541205"/>
            <a:ext cx="6096000" cy="707886"/>
          </a:xfrm>
          <a:prstGeom prst="rect">
            <a:avLst/>
          </a:prstGeom>
          <a:noFill/>
        </p:spPr>
        <p:txBody>
          <a:bodyPr wrap="square">
            <a:spAutoFit/>
          </a:bodyPr>
          <a:lstStyle/>
          <a:p>
            <a:r>
              <a:rPr lang="zh-CN" altLang="en-US" sz="2000" dirty="0"/>
              <a:t>Calculate the weighted sum of it </a:t>
            </a:r>
            <a:endParaRPr lang="en-US" altLang="zh-CN" sz="2000" dirty="0"/>
          </a:p>
          <a:p>
            <a:r>
              <a:rPr lang="zh-CN" altLang="en-US" sz="2000" dirty="0"/>
              <a:t>as the predicted value</a:t>
            </a:r>
          </a:p>
        </p:txBody>
      </p:sp>
      <p:sp>
        <p:nvSpPr>
          <p:cNvPr id="19" name="文本框 18">
            <a:extLst>
              <a:ext uri="{FF2B5EF4-FFF2-40B4-BE49-F238E27FC236}">
                <a16:creationId xmlns:a16="http://schemas.microsoft.com/office/drawing/2014/main" id="{96E49C8D-81D5-89FF-71D0-B2F80A2EDDE5}"/>
              </a:ext>
            </a:extLst>
          </p:cNvPr>
          <p:cNvSpPr txBox="1"/>
          <p:nvPr/>
        </p:nvSpPr>
        <p:spPr>
          <a:xfrm>
            <a:off x="5671786" y="2605760"/>
            <a:ext cx="3040414" cy="707886"/>
          </a:xfrm>
          <a:prstGeom prst="rect">
            <a:avLst/>
          </a:prstGeom>
          <a:noFill/>
        </p:spPr>
        <p:txBody>
          <a:bodyPr wrap="square">
            <a:spAutoFit/>
          </a:bodyPr>
          <a:lstStyle/>
          <a:p>
            <a:r>
              <a:rPr lang="zh-CN" altLang="en-US" sz="2000" dirty="0"/>
              <a:t>Calculate the sum of </a:t>
            </a:r>
            <a:endParaRPr lang="en-US" altLang="zh-CN" sz="2000" dirty="0"/>
          </a:p>
          <a:p>
            <a:r>
              <a:rPr lang="zh-CN" altLang="en-US" sz="2000" dirty="0"/>
              <a:t>squared errors</a:t>
            </a:r>
          </a:p>
        </p:txBody>
      </p:sp>
      <p:sp>
        <p:nvSpPr>
          <p:cNvPr id="21" name="文本框 20">
            <a:extLst>
              <a:ext uri="{FF2B5EF4-FFF2-40B4-BE49-F238E27FC236}">
                <a16:creationId xmlns:a16="http://schemas.microsoft.com/office/drawing/2014/main" id="{F70C7D5B-8315-133E-C5F9-0D787C1EF724}"/>
              </a:ext>
            </a:extLst>
          </p:cNvPr>
          <p:cNvSpPr txBox="1"/>
          <p:nvPr/>
        </p:nvSpPr>
        <p:spPr>
          <a:xfrm>
            <a:off x="556450" y="3979918"/>
            <a:ext cx="10448100" cy="461665"/>
          </a:xfrm>
          <a:prstGeom prst="rect">
            <a:avLst/>
          </a:prstGeom>
          <a:noFill/>
        </p:spPr>
        <p:txBody>
          <a:bodyPr wrap="square">
            <a:spAutoFit/>
          </a:bodyPr>
          <a:lstStyle/>
          <a:p>
            <a:r>
              <a:rPr lang="zh-CN" altLang="en-US" sz="2400" dirty="0"/>
              <a:t>The complete elastic net objective function is usually written as：</a:t>
            </a:r>
          </a:p>
        </p:txBody>
      </p:sp>
      <p:sp>
        <p:nvSpPr>
          <p:cNvPr id="23" name="文本框 22">
            <a:extLst>
              <a:ext uri="{FF2B5EF4-FFF2-40B4-BE49-F238E27FC236}">
                <a16:creationId xmlns:a16="http://schemas.microsoft.com/office/drawing/2014/main" id="{D6DB2DA6-F3C4-FF3F-FBC2-9A792D15DC28}"/>
              </a:ext>
            </a:extLst>
          </p:cNvPr>
          <p:cNvSpPr txBox="1"/>
          <p:nvPr/>
        </p:nvSpPr>
        <p:spPr>
          <a:xfrm>
            <a:off x="3097053" y="5684753"/>
            <a:ext cx="3035300" cy="400110"/>
          </a:xfrm>
          <a:prstGeom prst="rect">
            <a:avLst/>
          </a:prstGeom>
          <a:noFill/>
        </p:spPr>
        <p:txBody>
          <a:bodyPr wrap="square">
            <a:spAutoFit/>
          </a:bodyPr>
          <a:lstStyle/>
          <a:p>
            <a:r>
              <a:rPr lang="zh-CN" altLang="en-US" sz="2000" b="1" dirty="0"/>
              <a:t>Minimum Error Squared</a:t>
            </a:r>
          </a:p>
        </p:txBody>
      </p:sp>
      <p:sp>
        <p:nvSpPr>
          <p:cNvPr id="27" name="文本框 26">
            <a:extLst>
              <a:ext uri="{FF2B5EF4-FFF2-40B4-BE49-F238E27FC236}">
                <a16:creationId xmlns:a16="http://schemas.microsoft.com/office/drawing/2014/main" id="{CC1BB61F-D4C4-6E27-4A01-CC612B259FF2}"/>
              </a:ext>
            </a:extLst>
          </p:cNvPr>
          <p:cNvSpPr txBox="1"/>
          <p:nvPr/>
        </p:nvSpPr>
        <p:spPr>
          <a:xfrm>
            <a:off x="6683679" y="5684753"/>
            <a:ext cx="1380821" cy="400110"/>
          </a:xfrm>
          <a:prstGeom prst="rect">
            <a:avLst/>
          </a:prstGeom>
          <a:noFill/>
        </p:spPr>
        <p:txBody>
          <a:bodyPr wrap="square">
            <a:spAutoFit/>
          </a:bodyPr>
          <a:lstStyle/>
          <a:p>
            <a:r>
              <a:rPr lang="en-US" altLang="zh-CN" sz="2000" b="1" dirty="0"/>
              <a:t>L1 penalty</a:t>
            </a:r>
            <a:endParaRPr lang="zh-CN" altLang="en-US" sz="2000" b="1" dirty="0"/>
          </a:p>
        </p:txBody>
      </p:sp>
      <p:sp>
        <p:nvSpPr>
          <p:cNvPr id="29" name="文本框 28">
            <a:extLst>
              <a:ext uri="{FF2B5EF4-FFF2-40B4-BE49-F238E27FC236}">
                <a16:creationId xmlns:a16="http://schemas.microsoft.com/office/drawing/2014/main" id="{BAF85A74-8CB3-1CFF-E7F9-CFCC54A02357}"/>
              </a:ext>
            </a:extLst>
          </p:cNvPr>
          <p:cNvSpPr txBox="1"/>
          <p:nvPr/>
        </p:nvSpPr>
        <p:spPr>
          <a:xfrm>
            <a:off x="8578850" y="5684753"/>
            <a:ext cx="1380821" cy="400110"/>
          </a:xfrm>
          <a:prstGeom prst="rect">
            <a:avLst/>
          </a:prstGeom>
          <a:noFill/>
        </p:spPr>
        <p:txBody>
          <a:bodyPr wrap="square">
            <a:spAutoFit/>
          </a:bodyPr>
          <a:lstStyle/>
          <a:p>
            <a:r>
              <a:rPr lang="en-US" altLang="zh-CN" sz="2000" b="1" dirty="0"/>
              <a:t>L2 penalty</a:t>
            </a:r>
            <a:endParaRPr lang="zh-CN" altLang="en-US" sz="2000" b="1" dirty="0"/>
          </a:p>
        </p:txBody>
      </p:sp>
      <p:sp>
        <p:nvSpPr>
          <p:cNvPr id="31" name="文本框 30">
            <a:extLst>
              <a:ext uri="{FF2B5EF4-FFF2-40B4-BE49-F238E27FC236}">
                <a16:creationId xmlns:a16="http://schemas.microsoft.com/office/drawing/2014/main" id="{A7710EEA-E23F-C045-3985-BB36B7512DCE}"/>
              </a:ext>
            </a:extLst>
          </p:cNvPr>
          <p:cNvSpPr txBox="1"/>
          <p:nvPr/>
        </p:nvSpPr>
        <p:spPr>
          <a:xfrm>
            <a:off x="341153" y="163773"/>
            <a:ext cx="11292047" cy="954107"/>
          </a:xfrm>
          <a:prstGeom prst="rect">
            <a:avLst/>
          </a:prstGeom>
          <a:noFill/>
        </p:spPr>
        <p:txBody>
          <a:bodyPr wrap="square">
            <a:spAutoFit/>
          </a:bodyPr>
          <a:lstStyle/>
          <a:p>
            <a:r>
              <a:rPr lang="zh-CN" altLang="zh-CN" sz="2800" dirty="0"/>
              <a:t>Steve Horvath used elastic net to build a methylation clock with 353 sites in 2013.</a:t>
            </a:r>
            <a:endParaRPr lang="zh-CN" altLang="en-US" sz="2800" dirty="0"/>
          </a:p>
        </p:txBody>
      </p:sp>
    </p:spTree>
    <p:extLst>
      <p:ext uri="{BB962C8B-B14F-4D97-AF65-F5344CB8AC3E}">
        <p14:creationId xmlns:p14="http://schemas.microsoft.com/office/powerpoint/2010/main" val="3849204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D3363-B530-0139-B2D0-8018B0CA56D4}"/>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5B4DB767-99F0-3BE4-FB72-32605139BB76}"/>
              </a:ext>
            </a:extLst>
          </p:cNvPr>
          <p:cNvPicPr>
            <a:picLocks noChangeAspect="1"/>
          </p:cNvPicPr>
          <p:nvPr/>
        </p:nvPicPr>
        <p:blipFill>
          <a:blip r:embed="rId2"/>
          <a:stretch>
            <a:fillRect/>
          </a:stretch>
        </p:blipFill>
        <p:spPr>
          <a:xfrm>
            <a:off x="864997" y="1346200"/>
            <a:ext cx="10233405" cy="5130799"/>
          </a:xfrm>
          <a:prstGeom prst="rect">
            <a:avLst/>
          </a:prstGeom>
        </p:spPr>
      </p:pic>
      <p:sp>
        <p:nvSpPr>
          <p:cNvPr id="5" name="文本框 4">
            <a:extLst>
              <a:ext uri="{FF2B5EF4-FFF2-40B4-BE49-F238E27FC236}">
                <a16:creationId xmlns:a16="http://schemas.microsoft.com/office/drawing/2014/main" id="{1EF60905-97B5-4E1E-EA57-FC0D5A12D7F7}"/>
              </a:ext>
            </a:extLst>
          </p:cNvPr>
          <p:cNvSpPr txBox="1"/>
          <p:nvPr/>
        </p:nvSpPr>
        <p:spPr>
          <a:xfrm>
            <a:off x="377824" y="191185"/>
            <a:ext cx="11096626" cy="830997"/>
          </a:xfrm>
          <a:prstGeom prst="rect">
            <a:avLst/>
          </a:prstGeom>
          <a:noFill/>
        </p:spPr>
        <p:txBody>
          <a:bodyPr wrap="square">
            <a:spAutoFit/>
          </a:bodyPr>
          <a:lstStyle/>
          <a:p>
            <a:r>
              <a:rPr lang="zh-CN" altLang="zh-CN" sz="2400" dirty="0"/>
              <a:t>This clock can predict age in multiple tissues, so it identified a set of age-related signals that are shared across tissues.</a:t>
            </a:r>
            <a:endParaRPr lang="zh-CN" altLang="en-US" sz="2400" dirty="0"/>
          </a:p>
        </p:txBody>
      </p:sp>
    </p:spTree>
    <p:extLst>
      <p:ext uri="{BB962C8B-B14F-4D97-AF65-F5344CB8AC3E}">
        <p14:creationId xmlns:p14="http://schemas.microsoft.com/office/powerpoint/2010/main" val="1142152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41C6C-3873-AA3E-4EC6-A301F14DCD20}"/>
            </a:ext>
          </a:extLst>
        </p:cNvPr>
        <p:cNvGrpSpPr/>
        <p:nvPr/>
      </p:nvGrpSpPr>
      <p:grpSpPr>
        <a:xfrm>
          <a:off x="0" y="0"/>
          <a:ext cx="0" cy="0"/>
          <a:chOff x="0" y="0"/>
          <a:chExt cx="0" cy="0"/>
        </a:xfrm>
      </p:grpSpPr>
      <p:pic>
        <p:nvPicPr>
          <p:cNvPr id="2" name="图片 1">
            <a:extLst>
              <a:ext uri="{FF2B5EF4-FFF2-40B4-BE49-F238E27FC236}">
                <a16:creationId xmlns:a16="http://schemas.microsoft.com/office/drawing/2014/main" id="{503B7036-3229-F5FF-B5F4-A1C7D7832C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3218" y="457199"/>
            <a:ext cx="1991323" cy="1907331"/>
          </a:xfrm>
          <a:prstGeom prst="rect">
            <a:avLst/>
          </a:prstGeom>
        </p:spPr>
      </p:pic>
      <p:pic>
        <p:nvPicPr>
          <p:cNvPr id="3" name="图片 2">
            <a:extLst>
              <a:ext uri="{FF2B5EF4-FFF2-40B4-BE49-F238E27FC236}">
                <a16:creationId xmlns:a16="http://schemas.microsoft.com/office/drawing/2014/main" id="{A88EC9C8-F779-9072-3851-C35BE6DE0464}"/>
              </a:ext>
            </a:extLst>
          </p:cNvPr>
          <p:cNvPicPr>
            <a:picLocks noChangeAspect="1"/>
          </p:cNvPicPr>
          <p:nvPr/>
        </p:nvPicPr>
        <p:blipFill>
          <a:blip r:embed="rId3">
            <a:extLst>
              <a:ext uri="{28A0092B-C50C-407E-A947-70E740481C1C}">
                <a14:useLocalDpi xmlns:a14="http://schemas.microsoft.com/office/drawing/2010/main" val="0"/>
              </a:ext>
            </a:extLst>
          </a:blip>
          <a:srcRect r="1208"/>
          <a:stretch>
            <a:fillRect/>
          </a:stretch>
        </p:blipFill>
        <p:spPr>
          <a:xfrm>
            <a:off x="7477541" y="457199"/>
            <a:ext cx="1905912" cy="1907331"/>
          </a:xfrm>
          <a:prstGeom prst="rect">
            <a:avLst/>
          </a:prstGeom>
        </p:spPr>
      </p:pic>
      <p:sp>
        <p:nvSpPr>
          <p:cNvPr id="4" name="文本框 3">
            <a:extLst>
              <a:ext uri="{FF2B5EF4-FFF2-40B4-BE49-F238E27FC236}">
                <a16:creationId xmlns:a16="http://schemas.microsoft.com/office/drawing/2014/main" id="{C0896092-F6B8-CEF0-A00B-39AB3B0D4237}"/>
              </a:ext>
            </a:extLst>
          </p:cNvPr>
          <p:cNvSpPr txBox="1"/>
          <p:nvPr/>
        </p:nvSpPr>
        <p:spPr>
          <a:xfrm>
            <a:off x="4306436" y="2364530"/>
            <a:ext cx="2203450" cy="400110"/>
          </a:xfrm>
          <a:prstGeom prst="rect">
            <a:avLst/>
          </a:prstGeom>
          <a:noFill/>
        </p:spPr>
        <p:txBody>
          <a:bodyPr wrap="square">
            <a:spAutoFit/>
          </a:bodyPr>
          <a:lstStyle/>
          <a:p>
            <a:r>
              <a:rPr lang="en-US" altLang="zh-CN" sz="2000" dirty="0"/>
              <a:t>24 years old years</a:t>
            </a:r>
            <a:endParaRPr lang="zh-CN" altLang="en-US" sz="2000" dirty="0"/>
          </a:p>
        </p:txBody>
      </p:sp>
      <p:sp>
        <p:nvSpPr>
          <p:cNvPr id="5" name="文本框 4">
            <a:extLst>
              <a:ext uri="{FF2B5EF4-FFF2-40B4-BE49-F238E27FC236}">
                <a16:creationId xmlns:a16="http://schemas.microsoft.com/office/drawing/2014/main" id="{F278AE0F-4041-15F3-C38C-90F3BE12BF13}"/>
              </a:ext>
            </a:extLst>
          </p:cNvPr>
          <p:cNvSpPr txBox="1"/>
          <p:nvPr/>
        </p:nvSpPr>
        <p:spPr>
          <a:xfrm>
            <a:off x="7405236" y="2364530"/>
            <a:ext cx="2203450" cy="400110"/>
          </a:xfrm>
          <a:prstGeom prst="rect">
            <a:avLst/>
          </a:prstGeom>
          <a:noFill/>
        </p:spPr>
        <p:txBody>
          <a:bodyPr wrap="square">
            <a:spAutoFit/>
          </a:bodyPr>
          <a:lstStyle/>
          <a:p>
            <a:r>
              <a:rPr lang="en-US" altLang="zh-CN" sz="2000" dirty="0"/>
              <a:t>24 years old years</a:t>
            </a:r>
            <a:endParaRPr lang="zh-CN" altLang="en-US" sz="2000" dirty="0"/>
          </a:p>
        </p:txBody>
      </p:sp>
      <p:sp>
        <p:nvSpPr>
          <p:cNvPr id="11" name="文本框 10">
            <a:extLst>
              <a:ext uri="{FF2B5EF4-FFF2-40B4-BE49-F238E27FC236}">
                <a16:creationId xmlns:a16="http://schemas.microsoft.com/office/drawing/2014/main" id="{7C9F79B8-544D-F115-C873-A6FC991F40FB}"/>
              </a:ext>
            </a:extLst>
          </p:cNvPr>
          <p:cNvSpPr txBox="1"/>
          <p:nvPr/>
        </p:nvSpPr>
        <p:spPr>
          <a:xfrm>
            <a:off x="4178300" y="3631696"/>
            <a:ext cx="6127750" cy="461665"/>
          </a:xfrm>
          <a:prstGeom prst="rect">
            <a:avLst/>
          </a:prstGeom>
          <a:noFill/>
        </p:spPr>
        <p:txBody>
          <a:bodyPr wrap="square">
            <a:spAutoFit/>
          </a:bodyPr>
          <a:lstStyle/>
          <a:p>
            <a:r>
              <a:rPr lang="zh-CN" altLang="en-US" sz="2400" b="1" dirty="0"/>
              <a:t>Accelerated aging</a:t>
            </a:r>
            <a:r>
              <a:rPr lang="en-US" altLang="zh-CN" sz="2400" b="1" dirty="0"/>
              <a:t>: 40- 24 = 16 years !</a:t>
            </a:r>
            <a:endParaRPr lang="zh-CN" altLang="en-US" sz="2400" b="1" dirty="0"/>
          </a:p>
        </p:txBody>
      </p:sp>
      <p:sp>
        <p:nvSpPr>
          <p:cNvPr id="14" name="文本框 13">
            <a:extLst>
              <a:ext uri="{FF2B5EF4-FFF2-40B4-BE49-F238E27FC236}">
                <a16:creationId xmlns:a16="http://schemas.microsoft.com/office/drawing/2014/main" id="{A6C8F26E-5800-CEFC-2270-E6BF20CB54A7}"/>
              </a:ext>
            </a:extLst>
          </p:cNvPr>
          <p:cNvSpPr txBox="1"/>
          <p:nvPr/>
        </p:nvSpPr>
        <p:spPr>
          <a:xfrm>
            <a:off x="1207636" y="2302975"/>
            <a:ext cx="2873567" cy="461665"/>
          </a:xfrm>
          <a:prstGeom prst="rect">
            <a:avLst/>
          </a:prstGeom>
          <a:noFill/>
        </p:spPr>
        <p:txBody>
          <a:bodyPr wrap="square">
            <a:spAutoFit/>
          </a:bodyPr>
          <a:lstStyle/>
          <a:p>
            <a:r>
              <a:rPr lang="en-US" altLang="zh-CN" sz="2400" b="1" dirty="0"/>
              <a:t>C</a:t>
            </a:r>
            <a:r>
              <a:rPr lang="zh-CN" altLang="en-US" sz="2400" b="1" dirty="0"/>
              <a:t>hronological </a:t>
            </a:r>
            <a:r>
              <a:rPr lang="en-US" altLang="zh-CN" sz="2400" b="1" dirty="0"/>
              <a:t>A</a:t>
            </a:r>
            <a:r>
              <a:rPr lang="zh-CN" altLang="en-US" sz="2400" b="1" dirty="0"/>
              <a:t>ge</a:t>
            </a:r>
            <a:endParaRPr lang="zh-CN" altLang="en-US" dirty="0"/>
          </a:p>
        </p:txBody>
      </p:sp>
      <p:sp>
        <p:nvSpPr>
          <p:cNvPr id="16" name="文本框 15">
            <a:extLst>
              <a:ext uri="{FF2B5EF4-FFF2-40B4-BE49-F238E27FC236}">
                <a16:creationId xmlns:a16="http://schemas.microsoft.com/office/drawing/2014/main" id="{C9DA63DE-576D-6635-212B-C401DE641E19}"/>
              </a:ext>
            </a:extLst>
          </p:cNvPr>
          <p:cNvSpPr txBox="1"/>
          <p:nvPr/>
        </p:nvSpPr>
        <p:spPr>
          <a:xfrm>
            <a:off x="1207636" y="2964190"/>
            <a:ext cx="2265814" cy="461665"/>
          </a:xfrm>
          <a:prstGeom prst="rect">
            <a:avLst/>
          </a:prstGeom>
          <a:noFill/>
        </p:spPr>
        <p:txBody>
          <a:bodyPr wrap="square">
            <a:spAutoFit/>
          </a:bodyPr>
          <a:lstStyle/>
          <a:p>
            <a:r>
              <a:rPr lang="zh-CN" altLang="zh-CN" sz="2400" b="1" dirty="0"/>
              <a:t>Horvath</a:t>
            </a:r>
            <a:r>
              <a:rPr lang="en-US" altLang="zh-CN" sz="2400" b="1" dirty="0"/>
              <a:t> Clock</a:t>
            </a:r>
            <a:endParaRPr lang="zh-CN" altLang="en-US" sz="2400" b="1" dirty="0"/>
          </a:p>
        </p:txBody>
      </p:sp>
      <p:sp>
        <p:nvSpPr>
          <p:cNvPr id="17" name="文本框 16">
            <a:extLst>
              <a:ext uri="{FF2B5EF4-FFF2-40B4-BE49-F238E27FC236}">
                <a16:creationId xmlns:a16="http://schemas.microsoft.com/office/drawing/2014/main" id="{4225CC45-A9CF-294A-EE91-D0C60E7B7107}"/>
              </a:ext>
            </a:extLst>
          </p:cNvPr>
          <p:cNvSpPr txBox="1"/>
          <p:nvPr/>
        </p:nvSpPr>
        <p:spPr>
          <a:xfrm>
            <a:off x="4306436" y="2964190"/>
            <a:ext cx="2203450" cy="400110"/>
          </a:xfrm>
          <a:prstGeom prst="rect">
            <a:avLst/>
          </a:prstGeom>
          <a:noFill/>
        </p:spPr>
        <p:txBody>
          <a:bodyPr wrap="square">
            <a:spAutoFit/>
          </a:bodyPr>
          <a:lstStyle/>
          <a:p>
            <a:r>
              <a:rPr lang="en-US" altLang="zh-CN" sz="2000" dirty="0"/>
              <a:t>24 years old years</a:t>
            </a:r>
            <a:endParaRPr lang="zh-CN" altLang="en-US" sz="2000" dirty="0"/>
          </a:p>
        </p:txBody>
      </p:sp>
      <p:sp>
        <p:nvSpPr>
          <p:cNvPr id="18" name="文本框 17">
            <a:extLst>
              <a:ext uri="{FF2B5EF4-FFF2-40B4-BE49-F238E27FC236}">
                <a16:creationId xmlns:a16="http://schemas.microsoft.com/office/drawing/2014/main" id="{342EE896-DF7C-6092-CBCD-772433AE3EE0}"/>
              </a:ext>
            </a:extLst>
          </p:cNvPr>
          <p:cNvSpPr txBox="1"/>
          <p:nvPr/>
        </p:nvSpPr>
        <p:spPr>
          <a:xfrm>
            <a:off x="7405236" y="2918085"/>
            <a:ext cx="2203450" cy="400110"/>
          </a:xfrm>
          <a:prstGeom prst="rect">
            <a:avLst/>
          </a:prstGeom>
          <a:noFill/>
        </p:spPr>
        <p:txBody>
          <a:bodyPr wrap="square">
            <a:spAutoFit/>
          </a:bodyPr>
          <a:lstStyle/>
          <a:p>
            <a:r>
              <a:rPr lang="en-US" altLang="zh-CN" sz="2000" dirty="0"/>
              <a:t>40 years old years</a:t>
            </a:r>
            <a:endParaRPr lang="zh-CN" altLang="en-US" sz="2000" dirty="0"/>
          </a:p>
        </p:txBody>
      </p:sp>
      <p:sp>
        <p:nvSpPr>
          <p:cNvPr id="20" name="文本框 19">
            <a:extLst>
              <a:ext uri="{FF2B5EF4-FFF2-40B4-BE49-F238E27FC236}">
                <a16:creationId xmlns:a16="http://schemas.microsoft.com/office/drawing/2014/main" id="{4581F119-F454-8EAB-0F47-EC80B2199FD3}"/>
              </a:ext>
            </a:extLst>
          </p:cNvPr>
          <p:cNvSpPr txBox="1"/>
          <p:nvPr/>
        </p:nvSpPr>
        <p:spPr>
          <a:xfrm>
            <a:off x="274845" y="4360757"/>
            <a:ext cx="11642309" cy="2092881"/>
          </a:xfrm>
          <a:prstGeom prst="rect">
            <a:avLst/>
          </a:prstGeom>
          <a:noFill/>
        </p:spPr>
        <p:txBody>
          <a:bodyPr wrap="square">
            <a:spAutoFit/>
          </a:bodyPr>
          <a:lstStyle/>
          <a:p>
            <a:r>
              <a:rPr lang="zh-CN" altLang="zh-CN" sz="2800" dirty="0"/>
              <a:t>We now have a preliminary estimate of relative aging acceleration, </a:t>
            </a:r>
            <a:endParaRPr lang="en-US" altLang="zh-CN" sz="2800" dirty="0"/>
          </a:p>
          <a:p>
            <a:r>
              <a:rPr lang="zh-CN" altLang="zh-CN" sz="2800" b="1" dirty="0"/>
              <a:t>but does a higher Horvath</a:t>
            </a:r>
            <a:r>
              <a:rPr lang="en-US" altLang="zh-CN" sz="2800" b="1" dirty="0"/>
              <a:t> Clock-age</a:t>
            </a:r>
            <a:r>
              <a:rPr lang="zh-CN" altLang="zh-CN" sz="2800" b="1" dirty="0"/>
              <a:t> necessarily mean a higher risk of illness? </a:t>
            </a:r>
            <a:endParaRPr lang="en-US" altLang="zh-CN" sz="2800" b="1" dirty="0"/>
          </a:p>
          <a:p>
            <a:endParaRPr lang="en-US" altLang="zh-CN" dirty="0"/>
          </a:p>
          <a:p>
            <a:r>
              <a:rPr lang="zh-CN" altLang="zh-CN" sz="2800" dirty="0"/>
              <a:t>The association is not direct.</a:t>
            </a:r>
            <a:endParaRPr lang="zh-CN" altLang="en-US" sz="2800" dirty="0"/>
          </a:p>
        </p:txBody>
      </p:sp>
    </p:spTree>
    <p:extLst>
      <p:ext uri="{BB962C8B-B14F-4D97-AF65-F5344CB8AC3E}">
        <p14:creationId xmlns:p14="http://schemas.microsoft.com/office/powerpoint/2010/main" val="3552697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7" grpId="0"/>
      <p:bldP spid="18"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893</TotalTime>
  <Words>5302</Words>
  <Application>Microsoft Office PowerPoint</Application>
  <PresentationFormat>宽屏</PresentationFormat>
  <Paragraphs>257</Paragraphs>
  <Slides>28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28</vt:i4>
      </vt:variant>
    </vt:vector>
  </HeadingPairs>
  <TitlesOfParts>
    <vt:vector size="35" baseType="lpstr">
      <vt:lpstr>HONOR Sans Design Heavy</vt:lpstr>
      <vt:lpstr>等线</vt:lpstr>
      <vt:lpstr>等线 Light</vt:lpstr>
      <vt:lpstr>Arial</vt:lpstr>
      <vt:lpstr>Calibri</vt:lpstr>
      <vt:lpstr>Consolas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奕豪 林</dc:creator>
  <cp:lastModifiedBy>奕豪 林</cp:lastModifiedBy>
  <cp:revision>14</cp:revision>
  <dcterms:created xsi:type="dcterms:W3CDTF">2026-07-15T06:54:48Z</dcterms:created>
  <dcterms:modified xsi:type="dcterms:W3CDTF">2026-07-27T07:37:35Z</dcterms:modified>
</cp:coreProperties>
</file>